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1"/>
  </p:handout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 id="278" r:id="rId14"/>
    <p:sldId id="266" r:id="rId15"/>
    <p:sldId id="269" r:id="rId16"/>
    <p:sldId id="273" r:id="rId17"/>
    <p:sldId id="277" r:id="rId18"/>
    <p:sldId id="270" r:id="rId19"/>
    <p:sldId id="271" r:id="rId20"/>
    <p:sldId id="300" r:id="rId21"/>
    <p:sldId id="276" r:id="rId22"/>
    <p:sldId id="281" r:id="rId23"/>
    <p:sldId id="282" r:id="rId24"/>
    <p:sldId id="280" r:id="rId25"/>
    <p:sldId id="284" r:id="rId26"/>
    <p:sldId id="285" r:id="rId27"/>
    <p:sldId id="286" r:id="rId28"/>
    <p:sldId id="299" r:id="rId29"/>
    <p:sldId id="287" r:id="rId30"/>
    <p:sldId id="289" r:id="rId31"/>
    <p:sldId id="288" r:id="rId32"/>
    <p:sldId id="290" r:id="rId33"/>
    <p:sldId id="291" r:id="rId34"/>
    <p:sldId id="292" r:id="rId35"/>
    <p:sldId id="295" r:id="rId36"/>
    <p:sldId id="293" r:id="rId37"/>
    <p:sldId id="294" r:id="rId38"/>
    <p:sldId id="296" r:id="rId39"/>
    <p:sldId id="298" r:id="rId40"/>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2200"/>
          </a:pPr>
          <a:endParaRPr lang="zh-TW"/>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工作表1!$C$1</c:f>
              <c:strCache>
                <c:ptCount val="1"/>
                <c:pt idx="0">
                  <c:v>認識領導力</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工作表1!$B$2:$B$5</c:f>
              <c:strCache>
                <c:ptCount val="4"/>
                <c:pt idx="0">
                  <c:v>非常有幫助</c:v>
                </c:pt>
                <c:pt idx="1">
                  <c:v>很有幫助</c:v>
                </c:pt>
                <c:pt idx="2">
                  <c:v>普通</c:v>
                </c:pt>
                <c:pt idx="3">
                  <c:v>未填寫</c:v>
                </c:pt>
              </c:strCache>
            </c:strRef>
          </c:cat>
          <c:val>
            <c:numRef>
              <c:f>工作表1!$C$2:$C$5</c:f>
              <c:numCache>
                <c:formatCode>0%</c:formatCode>
                <c:ptCount val="4"/>
                <c:pt idx="0">
                  <c:v>0.16666666666666666</c:v>
                </c:pt>
                <c:pt idx="1">
                  <c:v>0.66666666666666663</c:v>
                </c:pt>
                <c:pt idx="2">
                  <c:v>8.3333333333333329E-2</c:v>
                </c:pt>
                <c:pt idx="3">
                  <c:v>8.3333333333333329E-2</c:v>
                </c:pt>
              </c:numCache>
            </c:numRef>
          </c:val>
          <c:extLst>
            <c:ext xmlns:c16="http://schemas.microsoft.com/office/drawing/2014/chart" uri="{C3380CC4-5D6E-409C-BE32-E72D297353CC}">
              <c16:uniqueId val="{00000000-3EA5-4B7F-B2D2-7A78CACBD60F}"/>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2200"/>
          </a:pPr>
          <a:endParaRPr lang="zh-TW"/>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工作表1!$F$1</c:f>
              <c:strCache>
                <c:ptCount val="1"/>
                <c:pt idx="0">
                  <c:v>領導力實務</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工作表1!$E$2:$E$4</c:f>
              <c:strCache>
                <c:ptCount val="3"/>
                <c:pt idx="0">
                  <c:v>非常有幫助</c:v>
                </c:pt>
                <c:pt idx="1">
                  <c:v>很有幫助</c:v>
                </c:pt>
                <c:pt idx="2">
                  <c:v>普通</c:v>
                </c:pt>
              </c:strCache>
            </c:strRef>
          </c:cat>
          <c:val>
            <c:numRef>
              <c:f>工作表1!$F$2:$F$4</c:f>
              <c:numCache>
                <c:formatCode>0%</c:formatCode>
                <c:ptCount val="3"/>
                <c:pt idx="0">
                  <c:v>0.5</c:v>
                </c:pt>
                <c:pt idx="1">
                  <c:v>0.41666666666666669</c:v>
                </c:pt>
                <c:pt idx="2">
                  <c:v>8.3333333333333329E-2</c:v>
                </c:pt>
              </c:numCache>
            </c:numRef>
          </c:val>
          <c:extLst>
            <c:ext xmlns:c16="http://schemas.microsoft.com/office/drawing/2014/chart" uri="{C3380CC4-5D6E-409C-BE32-E72D297353CC}">
              <c16:uniqueId val="{00000000-7BCE-4892-B65C-35D1F1249300}"/>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2200"/>
          </a:pPr>
          <a:endParaRPr lang="zh-TW"/>
        </a:p>
      </c:txPr>
    </c:title>
    <c:autoTitleDeleted val="0"/>
    <c:view3D>
      <c:rotX val="30"/>
      <c:rotY val="0"/>
      <c:rAngAx val="0"/>
    </c:view3D>
    <c:floor>
      <c:thickness val="0"/>
    </c:floor>
    <c:sideWall>
      <c:thickness val="0"/>
    </c:sideWall>
    <c:backWall>
      <c:thickness val="0"/>
    </c:backWall>
    <c:plotArea>
      <c:layout/>
      <c:pie3DChart>
        <c:varyColors val="1"/>
        <c:ser>
          <c:idx val="1"/>
          <c:order val="1"/>
          <c:tx>
            <c:strRef>
              <c:f>工作表1!$I$1</c:f>
              <c:strCache>
                <c:ptCount val="1"/>
                <c:pt idx="0">
                  <c:v>認識危機處理</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工作表1!$H$2:$H$5</c:f>
              <c:strCache>
                <c:ptCount val="4"/>
                <c:pt idx="0">
                  <c:v>非常有幫助</c:v>
                </c:pt>
                <c:pt idx="1">
                  <c:v>很有幫助</c:v>
                </c:pt>
                <c:pt idx="2">
                  <c:v>普通</c:v>
                </c:pt>
                <c:pt idx="3">
                  <c:v>未填寫</c:v>
                </c:pt>
              </c:strCache>
            </c:strRef>
          </c:cat>
          <c:val>
            <c:numRef>
              <c:f>工作表1!$I$2:$I$5</c:f>
              <c:numCache>
                <c:formatCode>0%</c:formatCode>
                <c:ptCount val="4"/>
                <c:pt idx="0">
                  <c:v>0.31818181818181818</c:v>
                </c:pt>
                <c:pt idx="1">
                  <c:v>0.54545454545454541</c:v>
                </c:pt>
                <c:pt idx="2">
                  <c:v>4.5454545454545456E-2</c:v>
                </c:pt>
                <c:pt idx="3">
                  <c:v>9.0909090909090912E-2</c:v>
                </c:pt>
              </c:numCache>
            </c:numRef>
          </c:val>
          <c:extLst>
            <c:ext xmlns:c16="http://schemas.microsoft.com/office/drawing/2014/chart" uri="{C3380CC4-5D6E-409C-BE32-E72D297353CC}">
              <c16:uniqueId val="{00000000-DA6C-4865-8306-DC685BE34254}"/>
            </c:ext>
          </c:extLst>
        </c:ser>
        <c:ser>
          <c:idx val="0"/>
          <c:order val="0"/>
          <c:tx>
            <c:strRef>
              <c:f>工作表1!$I$1</c:f>
              <c:strCache>
                <c:ptCount val="1"/>
                <c:pt idx="0">
                  <c:v>認識危機處理</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工作表1!$H$2:$H$5</c:f>
              <c:strCache>
                <c:ptCount val="4"/>
                <c:pt idx="0">
                  <c:v>非常有幫助</c:v>
                </c:pt>
                <c:pt idx="1">
                  <c:v>很有幫助</c:v>
                </c:pt>
                <c:pt idx="2">
                  <c:v>普通</c:v>
                </c:pt>
                <c:pt idx="3">
                  <c:v>未填寫</c:v>
                </c:pt>
              </c:strCache>
            </c:strRef>
          </c:cat>
          <c:val>
            <c:numRef>
              <c:f>工作表1!$I$2:$I$5</c:f>
              <c:numCache>
                <c:formatCode>0%</c:formatCode>
                <c:ptCount val="4"/>
                <c:pt idx="0">
                  <c:v>0.31818181818181818</c:v>
                </c:pt>
                <c:pt idx="1">
                  <c:v>0.54545454545454541</c:v>
                </c:pt>
                <c:pt idx="2">
                  <c:v>4.5454545454545456E-2</c:v>
                </c:pt>
                <c:pt idx="3">
                  <c:v>9.0909090909090912E-2</c:v>
                </c:pt>
              </c:numCache>
            </c:numRef>
          </c:val>
          <c:extLst>
            <c:ext xmlns:c16="http://schemas.microsoft.com/office/drawing/2014/chart" uri="{C3380CC4-5D6E-409C-BE32-E72D297353CC}">
              <c16:uniqueId val="{00000001-DA6C-4865-8306-DC685BE34254}"/>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2200"/>
          </a:pPr>
          <a:endParaRPr lang="zh-TW"/>
        </a:p>
      </c:txPr>
    </c:title>
    <c:autoTitleDeleted val="0"/>
    <c:view3D>
      <c:rotX val="30"/>
      <c:rotY val="0"/>
      <c:rAngAx val="0"/>
    </c:view3D>
    <c:floor>
      <c:thickness val="0"/>
    </c:floor>
    <c:sideWall>
      <c:thickness val="0"/>
    </c:sideWall>
    <c:backWall>
      <c:thickness val="0"/>
    </c:backWall>
    <c:plotArea>
      <c:layout/>
      <c:pie3DChart>
        <c:varyColors val="1"/>
        <c:ser>
          <c:idx val="1"/>
          <c:order val="1"/>
          <c:tx>
            <c:strRef>
              <c:f>工作表1!$L$1</c:f>
              <c:strCache>
                <c:ptCount val="1"/>
                <c:pt idx="0">
                  <c:v>危機處理實務</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工作表1!$K$2:$K$5</c:f>
              <c:strCache>
                <c:ptCount val="4"/>
                <c:pt idx="0">
                  <c:v>非常有幫助</c:v>
                </c:pt>
                <c:pt idx="1">
                  <c:v>很有幫助</c:v>
                </c:pt>
                <c:pt idx="2">
                  <c:v>普通</c:v>
                </c:pt>
                <c:pt idx="3">
                  <c:v>未填寫</c:v>
                </c:pt>
              </c:strCache>
            </c:strRef>
          </c:cat>
          <c:val>
            <c:numRef>
              <c:f>工作表1!$L$2:$L$5</c:f>
              <c:numCache>
                <c:formatCode>0%</c:formatCode>
                <c:ptCount val="4"/>
                <c:pt idx="0">
                  <c:v>0.36363636363636365</c:v>
                </c:pt>
                <c:pt idx="1">
                  <c:v>0.5</c:v>
                </c:pt>
                <c:pt idx="2">
                  <c:v>9.0909090909090912E-2</c:v>
                </c:pt>
                <c:pt idx="3">
                  <c:v>4.5454545454545456E-2</c:v>
                </c:pt>
              </c:numCache>
            </c:numRef>
          </c:val>
          <c:extLst>
            <c:ext xmlns:c16="http://schemas.microsoft.com/office/drawing/2014/chart" uri="{C3380CC4-5D6E-409C-BE32-E72D297353CC}">
              <c16:uniqueId val="{00000000-DC63-474B-B125-A7C568A69C5E}"/>
            </c:ext>
          </c:extLst>
        </c:ser>
        <c:ser>
          <c:idx val="0"/>
          <c:order val="0"/>
          <c:tx>
            <c:strRef>
              <c:f>工作表1!$L$1</c:f>
              <c:strCache>
                <c:ptCount val="1"/>
                <c:pt idx="0">
                  <c:v>危機處理實務</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工作表1!$K$2:$K$5</c:f>
              <c:strCache>
                <c:ptCount val="4"/>
                <c:pt idx="0">
                  <c:v>非常有幫助</c:v>
                </c:pt>
                <c:pt idx="1">
                  <c:v>很有幫助</c:v>
                </c:pt>
                <c:pt idx="2">
                  <c:v>普通</c:v>
                </c:pt>
                <c:pt idx="3">
                  <c:v>未填寫</c:v>
                </c:pt>
              </c:strCache>
            </c:strRef>
          </c:cat>
          <c:val>
            <c:numRef>
              <c:f>工作表1!$L$2:$L$5</c:f>
              <c:numCache>
                <c:formatCode>0%</c:formatCode>
                <c:ptCount val="4"/>
                <c:pt idx="0">
                  <c:v>0.36363636363636365</c:v>
                </c:pt>
                <c:pt idx="1">
                  <c:v>0.5</c:v>
                </c:pt>
                <c:pt idx="2">
                  <c:v>9.0909090909090912E-2</c:v>
                </c:pt>
                <c:pt idx="3">
                  <c:v>4.5454545454545456E-2</c:v>
                </c:pt>
              </c:numCache>
            </c:numRef>
          </c:val>
          <c:extLst>
            <c:ext xmlns:c16="http://schemas.microsoft.com/office/drawing/2014/chart" uri="{C3380CC4-5D6E-409C-BE32-E72D297353CC}">
              <c16:uniqueId val="{00000001-DC63-474B-B125-A7C568A69C5E}"/>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2200"/>
          </a:pPr>
          <a:endParaRPr lang="zh-TW"/>
        </a:p>
      </c:txPr>
    </c:title>
    <c:autoTitleDeleted val="0"/>
    <c:plotArea>
      <c:layout>
        <c:manualLayout>
          <c:layoutTarget val="inner"/>
          <c:xMode val="edge"/>
          <c:yMode val="edge"/>
          <c:x val="0.29165066392017452"/>
          <c:y val="0.21593128429852659"/>
          <c:w val="0.40267760833693256"/>
          <c:h val="0.68046068474662036"/>
        </c:manualLayout>
      </c:layout>
      <c:doughnutChart>
        <c:varyColors val="1"/>
        <c:ser>
          <c:idx val="0"/>
          <c:order val="0"/>
          <c:tx>
            <c:strRef>
              <c:f>工作表1!$N$1</c:f>
              <c:strCache>
                <c:ptCount val="1"/>
                <c:pt idx="0">
                  <c:v>推薦此課程</c:v>
                </c:pt>
              </c:strCache>
            </c:strRef>
          </c:tx>
          <c:dPt>
            <c:idx val="0"/>
            <c:bubble3D val="0"/>
            <c:explosion val="16"/>
            <c:extLst>
              <c:ext xmlns:c16="http://schemas.microsoft.com/office/drawing/2014/chart" uri="{C3380CC4-5D6E-409C-BE32-E72D297353CC}">
                <c16:uniqueId val="{00000000-0E29-44C8-B0DD-37796D73E073}"/>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工作表1!$M$2:$M$3</c:f>
              <c:strCache>
                <c:ptCount val="2"/>
                <c:pt idx="0">
                  <c:v>會</c:v>
                </c:pt>
                <c:pt idx="1">
                  <c:v>未填寫</c:v>
                </c:pt>
              </c:strCache>
            </c:strRef>
          </c:cat>
          <c:val>
            <c:numRef>
              <c:f>工作表1!$N$2:$N$3</c:f>
              <c:numCache>
                <c:formatCode>General</c:formatCode>
                <c:ptCount val="2"/>
                <c:pt idx="0">
                  <c:v>22</c:v>
                </c:pt>
                <c:pt idx="1">
                  <c:v>2</c:v>
                </c:pt>
              </c:numCache>
            </c:numRef>
          </c:val>
          <c:extLst>
            <c:ext xmlns:c16="http://schemas.microsoft.com/office/drawing/2014/chart" uri="{C3380CC4-5D6E-409C-BE32-E72D297353CC}">
              <c16:uniqueId val="{00000001-0E29-44C8-B0DD-37796D73E073}"/>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77500847204226042"/>
          <c:y val="0.41316479536725204"/>
          <c:w val="0.20811389082693774"/>
          <c:h val="0.26222620128589297"/>
        </c:manualLayout>
      </c:layout>
      <c:overlay val="0"/>
      <c:txPr>
        <a:bodyPr/>
        <a:lstStyle/>
        <a:p>
          <a:pPr>
            <a:defRPr sz="1400"/>
          </a:pPr>
          <a:endParaRPr lang="zh-TW"/>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TW"/>
              <a:t>核心能力運用說明</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工作表1!$A$45</c:f>
              <c:strCache>
                <c:ptCount val="1"/>
                <c:pt idx="0">
                  <c:v>溝通力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工作表1!$D$45</c:f>
              <c:numCache>
                <c:formatCode>General</c:formatCode>
                <c:ptCount val="1"/>
                <c:pt idx="0">
                  <c:v>95</c:v>
                </c:pt>
              </c:numCache>
            </c:numRef>
          </c:val>
          <c:extLst>
            <c:ext xmlns:c16="http://schemas.microsoft.com/office/drawing/2014/chart" uri="{C3380CC4-5D6E-409C-BE32-E72D297353CC}">
              <c16:uniqueId val="{00000000-79BD-43E0-ADC0-59B1AF1A1A34}"/>
            </c:ext>
          </c:extLst>
        </c:ser>
        <c:ser>
          <c:idx val="1"/>
          <c:order val="1"/>
          <c:tx>
            <c:strRef>
              <c:f>工作表1!$A$46</c:f>
              <c:strCache>
                <c:ptCount val="1"/>
                <c:pt idx="0">
                  <c:v>團隊合作能力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工作表1!$D$46</c:f>
              <c:numCache>
                <c:formatCode>General</c:formatCode>
                <c:ptCount val="1"/>
                <c:pt idx="0">
                  <c:v>84</c:v>
                </c:pt>
              </c:numCache>
            </c:numRef>
          </c:val>
          <c:extLst>
            <c:ext xmlns:c16="http://schemas.microsoft.com/office/drawing/2014/chart" uri="{C3380CC4-5D6E-409C-BE32-E72D297353CC}">
              <c16:uniqueId val="{00000001-79BD-43E0-ADC0-59B1AF1A1A34}"/>
            </c:ext>
          </c:extLst>
        </c:ser>
        <c:ser>
          <c:idx val="2"/>
          <c:order val="2"/>
          <c:tx>
            <c:strRef>
              <c:f>工作表1!$A$47</c:f>
              <c:strCache>
                <c:ptCount val="1"/>
                <c:pt idx="0">
                  <c:v>領導力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工作表1!$D$47</c:f>
              <c:numCache>
                <c:formatCode>General</c:formatCode>
                <c:ptCount val="1"/>
                <c:pt idx="0">
                  <c:v>45</c:v>
                </c:pt>
              </c:numCache>
            </c:numRef>
          </c:val>
          <c:extLst>
            <c:ext xmlns:c16="http://schemas.microsoft.com/office/drawing/2014/chart" uri="{C3380CC4-5D6E-409C-BE32-E72D297353CC}">
              <c16:uniqueId val="{00000002-79BD-43E0-ADC0-59B1AF1A1A34}"/>
            </c:ext>
          </c:extLst>
        </c:ser>
        <c:ser>
          <c:idx val="3"/>
          <c:order val="3"/>
          <c:tx>
            <c:strRef>
              <c:f>工作表1!$A$48</c:f>
              <c:strCache>
                <c:ptCount val="1"/>
                <c:pt idx="0">
                  <c:v>問題解決能力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工作表1!$D$48</c:f>
              <c:numCache>
                <c:formatCode>General</c:formatCode>
                <c:ptCount val="1"/>
                <c:pt idx="0">
                  <c:v>38</c:v>
                </c:pt>
              </c:numCache>
            </c:numRef>
          </c:val>
          <c:extLst>
            <c:ext xmlns:c16="http://schemas.microsoft.com/office/drawing/2014/chart" uri="{C3380CC4-5D6E-409C-BE32-E72D297353CC}">
              <c16:uniqueId val="{00000003-79BD-43E0-ADC0-59B1AF1A1A34}"/>
            </c:ext>
          </c:extLst>
        </c:ser>
        <c:ser>
          <c:idx val="4"/>
          <c:order val="4"/>
          <c:tx>
            <c:strRef>
              <c:f>工作表1!$A$49</c:f>
              <c:strCache>
                <c:ptCount val="1"/>
                <c:pt idx="0">
                  <c:v>組織力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工作表1!$D$49</c:f>
              <c:numCache>
                <c:formatCode>General</c:formatCode>
                <c:ptCount val="1"/>
                <c:pt idx="0">
                  <c:v>28</c:v>
                </c:pt>
              </c:numCache>
            </c:numRef>
          </c:val>
          <c:extLst>
            <c:ext xmlns:c16="http://schemas.microsoft.com/office/drawing/2014/chart" uri="{C3380CC4-5D6E-409C-BE32-E72D297353CC}">
              <c16:uniqueId val="{00000004-79BD-43E0-ADC0-59B1AF1A1A34}"/>
            </c:ext>
          </c:extLst>
        </c:ser>
        <c:ser>
          <c:idx val="5"/>
          <c:order val="5"/>
          <c:tx>
            <c:strRef>
              <c:f>工作表1!$A$50</c:f>
              <c:strCache>
                <c:ptCount val="1"/>
                <c:pt idx="0">
                  <c:v>思辨力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工作表1!$D$50</c:f>
              <c:numCache>
                <c:formatCode>General</c:formatCode>
                <c:ptCount val="1"/>
                <c:pt idx="0">
                  <c:v>12</c:v>
                </c:pt>
              </c:numCache>
            </c:numRef>
          </c:val>
          <c:extLst>
            <c:ext xmlns:c16="http://schemas.microsoft.com/office/drawing/2014/chart" uri="{C3380CC4-5D6E-409C-BE32-E72D297353CC}">
              <c16:uniqueId val="{00000005-79BD-43E0-ADC0-59B1AF1A1A34}"/>
            </c:ext>
          </c:extLst>
        </c:ser>
        <c:ser>
          <c:idx val="6"/>
          <c:order val="6"/>
          <c:tx>
            <c:strRef>
              <c:f>工作表1!$A$51</c:f>
              <c:strCache>
                <c:ptCount val="1"/>
                <c:pt idx="0">
                  <c:v>創造力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工作表1!$D$51</c:f>
              <c:numCache>
                <c:formatCode>General</c:formatCode>
                <c:ptCount val="1"/>
                <c:pt idx="0">
                  <c:v>10</c:v>
                </c:pt>
              </c:numCache>
            </c:numRef>
          </c:val>
          <c:extLst>
            <c:ext xmlns:c16="http://schemas.microsoft.com/office/drawing/2014/chart" uri="{C3380CC4-5D6E-409C-BE32-E72D297353CC}">
              <c16:uniqueId val="{00000006-79BD-43E0-ADC0-59B1AF1A1A34}"/>
            </c:ext>
          </c:extLst>
        </c:ser>
        <c:ser>
          <c:idx val="7"/>
          <c:order val="7"/>
          <c:tx>
            <c:strRef>
              <c:f>工作表1!$A$52</c:f>
              <c:strCache>
                <c:ptCount val="1"/>
                <c:pt idx="0">
                  <c:v>抗壓力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工作表1!$D$52</c:f>
              <c:numCache>
                <c:formatCode>General</c:formatCode>
                <c:ptCount val="1"/>
                <c:pt idx="0">
                  <c:v>9</c:v>
                </c:pt>
              </c:numCache>
            </c:numRef>
          </c:val>
          <c:extLst>
            <c:ext xmlns:c16="http://schemas.microsoft.com/office/drawing/2014/chart" uri="{C3380CC4-5D6E-409C-BE32-E72D297353CC}">
              <c16:uniqueId val="{00000007-79BD-43E0-ADC0-59B1AF1A1A34}"/>
            </c:ext>
          </c:extLst>
        </c:ser>
        <c:ser>
          <c:idx val="8"/>
          <c:order val="8"/>
          <c:tx>
            <c:strRef>
              <c:f>工作表1!$A$53</c:f>
              <c:strCache>
                <c:ptCount val="1"/>
                <c:pt idx="0">
                  <c:v>判斷力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工作表1!$D$53</c:f>
              <c:numCache>
                <c:formatCode>General</c:formatCode>
                <c:ptCount val="1"/>
                <c:pt idx="0">
                  <c:v>1</c:v>
                </c:pt>
              </c:numCache>
            </c:numRef>
          </c:val>
          <c:extLst>
            <c:ext xmlns:c16="http://schemas.microsoft.com/office/drawing/2014/chart" uri="{C3380CC4-5D6E-409C-BE32-E72D297353CC}">
              <c16:uniqueId val="{00000008-79BD-43E0-ADC0-59B1AF1A1A34}"/>
            </c:ext>
          </c:extLst>
        </c:ser>
        <c:ser>
          <c:idx val="9"/>
          <c:order val="9"/>
          <c:tx>
            <c:strRef>
              <c:f>工作表1!$A$54</c:f>
              <c:strCache>
                <c:ptCount val="1"/>
                <c:pt idx="0">
                  <c:v>表現力</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工作表1!$D$44</c:f>
              <c:strCache>
                <c:ptCount val="1"/>
                <c:pt idx="0">
                  <c:v>使用次數</c:v>
                </c:pt>
              </c:strCache>
            </c:strRef>
          </c:cat>
          <c:val>
            <c:numRef>
              <c:f>工作表1!$D$54</c:f>
              <c:numCache>
                <c:formatCode>General</c:formatCode>
                <c:ptCount val="1"/>
                <c:pt idx="0">
                  <c:v>1</c:v>
                </c:pt>
              </c:numCache>
            </c:numRef>
          </c:val>
          <c:extLst>
            <c:ext xmlns:c16="http://schemas.microsoft.com/office/drawing/2014/chart" uri="{C3380CC4-5D6E-409C-BE32-E72D297353CC}">
              <c16:uniqueId val="{00000009-79BD-43E0-ADC0-59B1AF1A1A34}"/>
            </c:ext>
          </c:extLst>
        </c:ser>
        <c:dLbls>
          <c:showLegendKey val="0"/>
          <c:showVal val="1"/>
          <c:showCatName val="0"/>
          <c:showSerName val="0"/>
          <c:showPercent val="0"/>
          <c:showBubbleSize val="0"/>
        </c:dLbls>
        <c:gapWidth val="150"/>
        <c:shape val="cylinder"/>
        <c:axId val="167525376"/>
        <c:axId val="167531264"/>
        <c:axId val="0"/>
      </c:bar3DChart>
      <c:catAx>
        <c:axId val="167525376"/>
        <c:scaling>
          <c:orientation val="minMax"/>
        </c:scaling>
        <c:delete val="0"/>
        <c:axPos val="b"/>
        <c:numFmt formatCode="General" sourceLinked="0"/>
        <c:majorTickMark val="none"/>
        <c:minorTickMark val="none"/>
        <c:tickLblPos val="nextTo"/>
        <c:crossAx val="167531264"/>
        <c:crosses val="autoZero"/>
        <c:auto val="1"/>
        <c:lblAlgn val="ctr"/>
        <c:lblOffset val="100"/>
        <c:noMultiLvlLbl val="0"/>
      </c:catAx>
      <c:valAx>
        <c:axId val="167531264"/>
        <c:scaling>
          <c:orientation val="minMax"/>
        </c:scaling>
        <c:delete val="1"/>
        <c:axPos val="l"/>
        <c:numFmt formatCode="General" sourceLinked="1"/>
        <c:majorTickMark val="none"/>
        <c:minorTickMark val="none"/>
        <c:tickLblPos val="nextTo"/>
        <c:crossAx val="167525376"/>
        <c:crosses val="autoZero"/>
        <c:crossBetween val="between"/>
      </c:valAx>
    </c:plotArea>
    <c:legend>
      <c:legendPos val="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日期版面配置區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31C335A0-11A6-41D0-9DDD-60D30D3CFABA}" type="datetimeFigureOut">
              <a:rPr lang="en-GB" smtClean="0"/>
              <a:t>30/03/2017</a:t>
            </a:fld>
            <a:endParaRPr lang="en-GB"/>
          </a:p>
        </p:txBody>
      </p:sp>
      <p:sp>
        <p:nvSpPr>
          <p:cNvPr id="4" name="頁尾版面配置區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5" name="投影片編號版面配置區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87DC834A-983E-4105-BAA0-9971C40DACA2}" type="slidenum">
              <a:rPr lang="en-GB" smtClean="0"/>
              <a:t>‹#›</a:t>
            </a:fld>
            <a:endParaRPr lang="en-GB"/>
          </a:p>
        </p:txBody>
      </p:sp>
    </p:spTree>
    <p:extLst>
      <p:ext uri="{BB962C8B-B14F-4D97-AF65-F5344CB8AC3E}">
        <p14:creationId xmlns:p14="http://schemas.microsoft.com/office/powerpoint/2010/main" val="34388103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8BEE608-311E-4E70-B282-2253B1254EC6}"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99DE1-0E4F-40EC-A315-71D15E7295A0}" type="slidenum">
              <a:rPr lang="en-GB" smtClean="0"/>
              <a:t>‹#›</a:t>
            </a:fld>
            <a:endParaRPr lang="en-GB"/>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98BEE608-311E-4E70-B282-2253B1254EC6}"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99DE1-0E4F-40EC-A315-71D15E7295A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98BEE608-311E-4E70-B282-2253B1254EC6}"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99DE1-0E4F-40EC-A315-71D15E7295A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98BEE608-311E-4E70-B282-2253B1254EC6}"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99DE1-0E4F-40EC-A315-71D15E7295A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8BEE608-311E-4E70-B282-2253B1254EC6}" type="datetimeFigureOut">
              <a:rPr lang="en-GB" smtClean="0"/>
              <a:t>30/03/2017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99DE1-0E4F-40EC-A315-71D15E7295A0}" type="slidenum">
              <a:rPr lang="en-GB" smtClean="0"/>
              <a:t>‹#›</a:t>
            </a:fld>
            <a:endParaRPr lang="en-GB"/>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98BEE608-311E-4E70-B282-2253B1254EC6}" type="datetimeFigureOut">
              <a:rPr lang="en-GB" smtClean="0"/>
              <a:t>30/03/2017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99DE1-0E4F-40EC-A315-71D15E7295A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98BEE608-311E-4E70-B282-2253B1254EC6}" type="datetimeFigureOut">
              <a:rPr lang="en-GB" smtClean="0"/>
              <a:t>30/03/2017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699DE1-0E4F-40EC-A315-71D15E7295A0}" type="slidenum">
              <a:rPr lang="en-GB" smtClean="0"/>
              <a:t>‹#›</a:t>
            </a:fld>
            <a:endParaRPr lang="en-GB"/>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8BEE608-311E-4E70-B282-2253B1254EC6}" type="datetimeFigureOut">
              <a:rPr lang="en-GB" smtClean="0"/>
              <a:t>30/03/2017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699DE1-0E4F-40EC-A315-71D15E7295A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EE608-311E-4E70-B282-2253B1254EC6}" type="datetimeFigureOut">
              <a:rPr lang="en-GB" smtClean="0"/>
              <a:t>30/03/2017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699DE1-0E4F-40EC-A315-71D15E7295A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zh-TW" altLang="en-US"/>
              <a:t>按一下以編輯母片標題樣式</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8BEE608-311E-4E70-B282-2253B1254EC6}" type="datetimeFigureOut">
              <a:rPr lang="en-GB" smtClean="0"/>
              <a:t>30/03/2017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99DE1-0E4F-40EC-A315-71D15E7295A0}" type="slidenum">
              <a:rPr lang="en-GB" smtClean="0"/>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8BEE608-311E-4E70-B282-2253B1254EC6}" type="datetimeFigureOut">
              <a:rPr lang="en-GB" smtClean="0"/>
              <a:t>30/03/2017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99DE1-0E4F-40EC-A315-71D15E7295A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8BEE608-311E-4E70-B282-2253B1254EC6}" type="datetimeFigureOut">
              <a:rPr lang="en-GB" smtClean="0"/>
              <a:t>30/03/2017</a:t>
            </a:fld>
            <a:endParaRPr lang="en-GB"/>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GB"/>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B699DE1-0E4F-40EC-A315-71D15E7295A0}" type="slidenum">
              <a:rPr lang="en-GB" smtClean="0"/>
              <a:t>‹#›</a:t>
            </a:fld>
            <a:endParaRPr lang="en-GB"/>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5500" b="1" dirty="0"/>
              <a:t>3520</a:t>
            </a:r>
            <a:r>
              <a:rPr lang="zh-TW" altLang="en-US" sz="5500" b="1" dirty="0"/>
              <a:t>地區忠誠扶輪社               扶青菁英</a:t>
            </a:r>
            <a:r>
              <a:rPr lang="zh-TW" altLang="en-US" sz="5500" b="1" dirty="0"/>
              <a:t>領袖營</a:t>
            </a:r>
            <a:endParaRPr lang="en-GB" sz="5500" dirty="0"/>
          </a:p>
        </p:txBody>
      </p:sp>
      <p:sp>
        <p:nvSpPr>
          <p:cNvPr id="3" name="副標題 2"/>
          <p:cNvSpPr>
            <a:spLocks noGrp="1"/>
          </p:cNvSpPr>
          <p:nvPr>
            <p:ph type="subTitle" idx="1"/>
          </p:nvPr>
        </p:nvSpPr>
        <p:spPr/>
        <p:txBody>
          <a:bodyPr>
            <a:normAutofit/>
          </a:bodyPr>
          <a:lstStyle/>
          <a:p>
            <a:r>
              <a:rPr lang="zh-TW" altLang="en-US" dirty="0"/>
              <a:t>成果報告</a:t>
            </a:r>
            <a:endParaRPr lang="en-US" altLang="zh-TW" dirty="0"/>
          </a:p>
          <a:p>
            <a:endParaRPr lang="en-US" altLang="zh-TW" dirty="0"/>
          </a:p>
        </p:txBody>
      </p:sp>
    </p:spTree>
    <p:extLst>
      <p:ext uri="{BB962C8B-B14F-4D97-AF65-F5344CB8AC3E}">
        <p14:creationId xmlns:p14="http://schemas.microsoft.com/office/powerpoint/2010/main" val="2541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教練簡介</a:t>
            </a:r>
            <a:endParaRPr lang="en-GB" dirty="0"/>
          </a:p>
        </p:txBody>
      </p:sp>
      <p:sp>
        <p:nvSpPr>
          <p:cNvPr id="3" name="內容版面配置區 2"/>
          <p:cNvSpPr>
            <a:spLocks noGrp="1"/>
          </p:cNvSpPr>
          <p:nvPr>
            <p:ph idx="1"/>
          </p:nvPr>
        </p:nvSpPr>
        <p:spPr/>
        <p:txBody>
          <a:bodyPr>
            <a:normAutofit lnSpcReduction="10000"/>
          </a:bodyPr>
          <a:lstStyle/>
          <a:p>
            <a:r>
              <a:rPr lang="en-US" b="1" dirty="0"/>
              <a:t>Dr. L</a:t>
            </a:r>
            <a:r>
              <a:rPr lang="zh-TW" altLang="en-US" b="1" dirty="0"/>
              <a:t>（</a:t>
            </a:r>
            <a:r>
              <a:rPr lang="en-GB" b="1" dirty="0"/>
              <a:t>COACH</a:t>
            </a:r>
            <a:r>
              <a:rPr lang="zh-TW" altLang="en-US" b="1" dirty="0"/>
              <a:t>）</a:t>
            </a:r>
            <a:endParaRPr lang="en-GB" dirty="0"/>
          </a:p>
          <a:p>
            <a:r>
              <a:rPr lang="zh-TW" altLang="en-US" dirty="0"/>
              <a:t>現職：金門大學通識中心副教授、臺灣研究學會理事長</a:t>
            </a:r>
            <a:endParaRPr lang="en-GB" dirty="0"/>
          </a:p>
          <a:p>
            <a:r>
              <a:rPr lang="zh-TW" altLang="en-US" dirty="0"/>
              <a:t>學歷：國立政治大學國家發展所博士</a:t>
            </a:r>
            <a:endParaRPr lang="en-GB" dirty="0"/>
          </a:p>
          <a:p>
            <a:r>
              <a:rPr lang="zh-TW" altLang="en-US" dirty="0"/>
              <a:t>經歷：玄奘大學公共事務管理學系助理教授、政治大學台灣研究中心兼任副研究員、政治大學社科院國防事務研究中心兼任副研究員、財團法人人文科學文教基金會董事兼執行長</a:t>
            </a:r>
            <a:endParaRPr lang="en-GB" dirty="0"/>
          </a:p>
          <a:p>
            <a:r>
              <a:rPr lang="zh-TW" altLang="en-US" dirty="0"/>
              <a:t>專長：地方派系、地方政治、公共管理、地方治理、公共事務個案教學</a:t>
            </a:r>
            <a:endParaRPr lang="en-GB" dirty="0"/>
          </a:p>
        </p:txBody>
      </p:sp>
    </p:spTree>
    <p:extLst>
      <p:ext uri="{BB962C8B-B14F-4D97-AF65-F5344CB8AC3E}">
        <p14:creationId xmlns:p14="http://schemas.microsoft.com/office/powerpoint/2010/main" val="290190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教練簡介</a:t>
            </a:r>
            <a:endParaRPr lang="en-GB" dirty="0"/>
          </a:p>
        </p:txBody>
      </p:sp>
      <p:sp>
        <p:nvSpPr>
          <p:cNvPr id="3" name="內容版面配置區 2"/>
          <p:cNvSpPr>
            <a:spLocks noGrp="1"/>
          </p:cNvSpPr>
          <p:nvPr>
            <p:ph idx="1"/>
          </p:nvPr>
        </p:nvSpPr>
        <p:spPr/>
        <p:txBody>
          <a:bodyPr/>
          <a:lstStyle/>
          <a:p>
            <a:r>
              <a:rPr lang="en-US" b="1" dirty="0"/>
              <a:t>Dr. S</a:t>
            </a:r>
            <a:r>
              <a:rPr lang="zh-TW" altLang="en-US" b="1" dirty="0"/>
              <a:t>（</a:t>
            </a:r>
            <a:r>
              <a:rPr lang="en-GB" b="1" dirty="0"/>
              <a:t>COACH</a:t>
            </a:r>
            <a:r>
              <a:rPr lang="zh-TW" altLang="en-US" b="1" dirty="0"/>
              <a:t>）</a:t>
            </a:r>
            <a:endParaRPr lang="en-GB" dirty="0"/>
          </a:p>
          <a:p>
            <a:r>
              <a:rPr lang="zh-TW" altLang="en-US" dirty="0"/>
              <a:t>現職：台北市立大學兼任助理教授</a:t>
            </a:r>
            <a:endParaRPr lang="en-GB" dirty="0"/>
          </a:p>
          <a:p>
            <a:r>
              <a:rPr lang="zh-TW" altLang="en-US" dirty="0"/>
              <a:t>學歷：英國約克大學語言學習及教育碩士、國立政治大學亞太研究英語學程博士</a:t>
            </a:r>
            <a:endParaRPr lang="en-GB" dirty="0"/>
          </a:p>
          <a:p>
            <a:r>
              <a:rPr lang="zh-TW" altLang="en-US" dirty="0"/>
              <a:t>經歷：英國</a:t>
            </a:r>
            <a:r>
              <a:rPr lang="en-GB" dirty="0"/>
              <a:t>HOST UK</a:t>
            </a:r>
            <a:r>
              <a:rPr lang="zh-TW" altLang="en-US" dirty="0"/>
              <a:t>基金會行政助理、國立政治大學專案秘書</a:t>
            </a:r>
            <a:endParaRPr lang="en-GB" dirty="0"/>
          </a:p>
          <a:p>
            <a:r>
              <a:rPr lang="zh-TW" altLang="en-US" dirty="0"/>
              <a:t>專長：亞太研究、高等教育、教學法、課程設計</a:t>
            </a:r>
            <a:endParaRPr lang="en-GB" dirty="0"/>
          </a:p>
        </p:txBody>
      </p:sp>
    </p:spTree>
    <p:extLst>
      <p:ext uri="{BB962C8B-B14F-4D97-AF65-F5344CB8AC3E}">
        <p14:creationId xmlns:p14="http://schemas.microsoft.com/office/powerpoint/2010/main" val="269576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課程規劃</a:t>
            </a:r>
            <a:endParaRPr lang="en-GB"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66100211"/>
              </p:ext>
            </p:extLst>
          </p:nvPr>
        </p:nvGraphicFramePr>
        <p:xfrm>
          <a:off x="467544" y="332656"/>
          <a:ext cx="8424936" cy="5011088"/>
        </p:xfrm>
        <a:graphic>
          <a:graphicData uri="http://schemas.openxmlformats.org/drawingml/2006/table">
            <a:tbl>
              <a:tblPr bandRow="1">
                <a:tableStyleId>{5C22544A-7EE6-4342-B048-85BDC9FD1C3A}</a:tableStyleId>
              </a:tblPr>
              <a:tblGrid>
                <a:gridCol w="1203114">
                  <a:extLst>
                    <a:ext uri="{9D8B030D-6E8A-4147-A177-3AD203B41FA5}">
                      <a16:colId xmlns:a16="http://schemas.microsoft.com/office/drawing/2014/main" val="20000"/>
                    </a:ext>
                  </a:extLst>
                </a:gridCol>
                <a:gridCol w="1203637">
                  <a:extLst>
                    <a:ext uri="{9D8B030D-6E8A-4147-A177-3AD203B41FA5}">
                      <a16:colId xmlns:a16="http://schemas.microsoft.com/office/drawing/2014/main" val="20001"/>
                    </a:ext>
                  </a:extLst>
                </a:gridCol>
                <a:gridCol w="1203637">
                  <a:extLst>
                    <a:ext uri="{9D8B030D-6E8A-4147-A177-3AD203B41FA5}">
                      <a16:colId xmlns:a16="http://schemas.microsoft.com/office/drawing/2014/main" val="20002"/>
                    </a:ext>
                  </a:extLst>
                </a:gridCol>
                <a:gridCol w="1203637">
                  <a:extLst>
                    <a:ext uri="{9D8B030D-6E8A-4147-A177-3AD203B41FA5}">
                      <a16:colId xmlns:a16="http://schemas.microsoft.com/office/drawing/2014/main" val="20003"/>
                    </a:ext>
                  </a:extLst>
                </a:gridCol>
                <a:gridCol w="1203637">
                  <a:extLst>
                    <a:ext uri="{9D8B030D-6E8A-4147-A177-3AD203B41FA5}">
                      <a16:colId xmlns:a16="http://schemas.microsoft.com/office/drawing/2014/main" val="20004"/>
                    </a:ext>
                  </a:extLst>
                </a:gridCol>
                <a:gridCol w="1203637">
                  <a:extLst>
                    <a:ext uri="{9D8B030D-6E8A-4147-A177-3AD203B41FA5}">
                      <a16:colId xmlns:a16="http://schemas.microsoft.com/office/drawing/2014/main" val="20005"/>
                    </a:ext>
                  </a:extLst>
                </a:gridCol>
                <a:gridCol w="1203637">
                  <a:extLst>
                    <a:ext uri="{9D8B030D-6E8A-4147-A177-3AD203B41FA5}">
                      <a16:colId xmlns:a16="http://schemas.microsoft.com/office/drawing/2014/main" val="20006"/>
                    </a:ext>
                  </a:extLst>
                </a:gridCol>
              </a:tblGrid>
              <a:tr h="198673">
                <a:tc rowSpan="3">
                  <a:txBody>
                    <a:bodyPr/>
                    <a:lstStyle/>
                    <a:p>
                      <a:pPr algn="ctr">
                        <a:lnSpc>
                          <a:spcPct val="150000"/>
                        </a:lnSpc>
                        <a:spcAft>
                          <a:spcPts val="0"/>
                        </a:spcAft>
                      </a:pPr>
                      <a:r>
                        <a:rPr lang="zh-TW" sz="1800" kern="100" dirty="0">
                          <a:effectLst/>
                        </a:rPr>
                        <a:t>第一天</a:t>
                      </a:r>
                      <a:endParaRPr lang="en-GB" sz="1800" dirty="0">
                        <a:effectLst/>
                      </a:endParaRPr>
                    </a:p>
                    <a:p>
                      <a:pPr algn="ctr">
                        <a:lnSpc>
                          <a:spcPct val="150000"/>
                        </a:lnSpc>
                        <a:spcAft>
                          <a:spcPts val="0"/>
                        </a:spcAft>
                      </a:pPr>
                      <a:r>
                        <a:rPr lang="en-US" sz="1800" kern="100" dirty="0">
                          <a:effectLst/>
                        </a:rPr>
                        <a:t>(</a:t>
                      </a:r>
                      <a:r>
                        <a:rPr lang="zh-TW" sz="1800" kern="100" dirty="0">
                          <a:effectLst/>
                        </a:rPr>
                        <a:t>星期六</a:t>
                      </a:r>
                      <a:r>
                        <a:rPr lang="en-US" sz="1800" kern="100" dirty="0">
                          <a:effectLst/>
                        </a:rPr>
                        <a:t>)</a:t>
                      </a:r>
                      <a:endParaRPr lang="en-GB" sz="1800" dirty="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en-US" sz="1000" kern="100" dirty="0">
                          <a:effectLst/>
                        </a:rPr>
                        <a:t>8:30-9:00</a:t>
                      </a:r>
                      <a:endParaRPr lang="en-GB" sz="1000" dirty="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a:effectLst/>
                        </a:rPr>
                        <a:t>9:00-10:00</a:t>
                      </a:r>
                      <a:endParaRPr lang="en-GB" sz="100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a:effectLst/>
                        </a:rPr>
                        <a:t>10:00-12:00</a:t>
                      </a:r>
                      <a:endParaRPr lang="en-GB" sz="100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a:effectLst/>
                        </a:rPr>
                        <a:t>12:00-13:00</a:t>
                      </a:r>
                      <a:endParaRPr lang="en-GB" sz="100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a:effectLst/>
                        </a:rPr>
                        <a:t>13:00-16:00</a:t>
                      </a:r>
                      <a:endParaRPr lang="en-GB" sz="100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a:effectLst/>
                        </a:rPr>
                        <a:t>16:00-17:00</a:t>
                      </a:r>
                      <a:endParaRPr lang="en-GB" sz="1000">
                        <a:effectLst/>
                        <a:latin typeface="新細明體"/>
                        <a:ea typeface="新細明體"/>
                        <a:cs typeface="Times New Roman"/>
                      </a:endParaRPr>
                    </a:p>
                  </a:txBody>
                  <a:tcPr marL="44470" marR="44470" marT="0" marB="0"/>
                </a:tc>
                <a:extLst>
                  <a:ext uri="{0D108BD9-81ED-4DB2-BD59-A6C34878D82A}">
                    <a16:rowId xmlns:a16="http://schemas.microsoft.com/office/drawing/2014/main" val="10000"/>
                  </a:ext>
                </a:extLst>
              </a:tr>
              <a:tr h="198673">
                <a:tc vMerge="1">
                  <a:txBody>
                    <a:bodyPr/>
                    <a:lstStyle/>
                    <a:p>
                      <a:endParaRPr lang="en-GB"/>
                    </a:p>
                  </a:txBody>
                  <a:tcPr/>
                </a:tc>
                <a:tc>
                  <a:txBody>
                    <a:bodyPr/>
                    <a:lstStyle/>
                    <a:p>
                      <a:pPr algn="ctr">
                        <a:lnSpc>
                          <a:spcPct val="150000"/>
                        </a:lnSpc>
                        <a:spcAft>
                          <a:spcPts val="0"/>
                        </a:spcAft>
                      </a:pPr>
                      <a:r>
                        <a:rPr lang="zh-TW" sz="1000" kern="100" dirty="0">
                          <a:effectLst/>
                        </a:rPr>
                        <a:t>開幕式</a:t>
                      </a:r>
                      <a:endParaRPr lang="en-GB" sz="1000" dirty="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zh-TW" sz="1000" kern="100" dirty="0">
                          <a:effectLst/>
                        </a:rPr>
                        <a:t>相見歡</a:t>
                      </a:r>
                      <a:endParaRPr lang="en-GB" sz="1000" dirty="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zh-TW" sz="1000" kern="100" dirty="0">
                          <a:effectLst/>
                        </a:rPr>
                        <a:t>認識領導力</a:t>
                      </a:r>
                      <a:endParaRPr lang="en-GB" sz="1000" dirty="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zh-TW" sz="1000" kern="100" dirty="0">
                          <a:effectLst/>
                        </a:rPr>
                        <a:t>午餐 </a:t>
                      </a:r>
                      <a:endParaRPr lang="en-GB" sz="1000" dirty="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zh-TW" sz="1000" kern="100" dirty="0">
                          <a:effectLst/>
                        </a:rPr>
                        <a:t>領導力實務</a:t>
                      </a:r>
                      <a:endParaRPr lang="en-GB" sz="1000" dirty="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zh-TW" sz="1000" kern="100" dirty="0">
                          <a:effectLst/>
                        </a:rPr>
                        <a:t>反饋</a:t>
                      </a:r>
                      <a:endParaRPr lang="en-GB" sz="1000" dirty="0">
                        <a:effectLst/>
                        <a:latin typeface="新細明體"/>
                        <a:ea typeface="新細明體"/>
                        <a:cs typeface="Times New Roman"/>
                      </a:endParaRPr>
                    </a:p>
                  </a:txBody>
                  <a:tcPr marL="44470" marR="44470" marT="0" marB="0"/>
                </a:tc>
                <a:extLst>
                  <a:ext uri="{0D108BD9-81ED-4DB2-BD59-A6C34878D82A}">
                    <a16:rowId xmlns:a16="http://schemas.microsoft.com/office/drawing/2014/main" val="10001"/>
                  </a:ext>
                </a:extLst>
              </a:tr>
              <a:tr h="1810688">
                <a:tc vMerge="1">
                  <a:txBody>
                    <a:bodyPr/>
                    <a:lstStyle/>
                    <a:p>
                      <a:endParaRPr lang="en-GB"/>
                    </a:p>
                  </a:txBody>
                  <a:tcPr/>
                </a:tc>
                <a:tc>
                  <a:txBody>
                    <a:bodyPr/>
                    <a:lstStyle/>
                    <a:p>
                      <a:pPr algn="ctr">
                        <a:lnSpc>
                          <a:spcPct val="150000"/>
                        </a:lnSpc>
                        <a:spcAft>
                          <a:spcPts val="0"/>
                        </a:spcAft>
                      </a:pPr>
                      <a:r>
                        <a:rPr lang="zh-TW" sz="1000" kern="100" dirty="0">
                          <a:effectLst/>
                        </a:rPr>
                        <a:t>哈囉，夥伴</a:t>
                      </a:r>
                      <a:endParaRPr lang="en-GB" sz="1000" dirty="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zh-TW" sz="1000" kern="100" dirty="0">
                          <a:effectLst/>
                        </a:rPr>
                        <a:t>認識隊友</a:t>
                      </a:r>
                      <a:endParaRPr lang="en-GB" sz="1000" dirty="0">
                        <a:effectLst/>
                      </a:endParaRPr>
                    </a:p>
                    <a:p>
                      <a:pPr algn="ctr">
                        <a:lnSpc>
                          <a:spcPct val="150000"/>
                        </a:lnSpc>
                        <a:spcAft>
                          <a:spcPts val="0"/>
                        </a:spcAft>
                      </a:pPr>
                      <a:r>
                        <a:rPr lang="zh-TW" sz="1000" kern="100" dirty="0">
                          <a:effectLst/>
                        </a:rPr>
                        <a:t>課程介紹</a:t>
                      </a:r>
                      <a:endParaRPr lang="en-GB" sz="1000" dirty="0">
                        <a:effectLst/>
                        <a:latin typeface="新細明體"/>
                        <a:ea typeface="新細明體"/>
                        <a:cs typeface="Times New Roman"/>
                      </a:endParaRPr>
                    </a:p>
                  </a:txBody>
                  <a:tcPr marL="44470" marR="44470" marT="0" marB="0" anchor="ctr"/>
                </a:tc>
                <a:tc>
                  <a:txBody>
                    <a:bodyPr/>
                    <a:lstStyle/>
                    <a:p>
                      <a:pPr marL="342900" lvl="0" indent="-342900">
                        <a:lnSpc>
                          <a:spcPct val="150000"/>
                        </a:lnSpc>
                        <a:spcAft>
                          <a:spcPts val="0"/>
                        </a:spcAft>
                        <a:buFont typeface="+mj-lt"/>
                        <a:buAutoNum type="arabicPeriod"/>
                      </a:pPr>
                      <a:r>
                        <a:rPr lang="zh-TW" sz="1000" kern="100" dirty="0">
                          <a:effectLst/>
                        </a:rPr>
                        <a:t>透過行動學習瞭解領導力的核心價值（生命花園）</a:t>
                      </a:r>
                      <a:endParaRPr lang="en-GB" sz="1000" dirty="0">
                        <a:effectLst/>
                      </a:endParaRPr>
                    </a:p>
                    <a:p>
                      <a:pPr marL="342900" lvl="0" indent="-342900">
                        <a:lnSpc>
                          <a:spcPct val="150000"/>
                        </a:lnSpc>
                        <a:spcAft>
                          <a:spcPts val="0"/>
                        </a:spcAft>
                        <a:buFont typeface="+mj-lt"/>
                        <a:buAutoNum type="arabicPeriod"/>
                      </a:pPr>
                      <a:r>
                        <a:rPr lang="zh-TW" sz="1000" kern="100" dirty="0">
                          <a:effectLst/>
                        </a:rPr>
                        <a:t>認識領導力</a:t>
                      </a:r>
                      <a:r>
                        <a:rPr lang="en-US" sz="1000" kern="100" dirty="0">
                          <a:effectLst/>
                        </a:rPr>
                        <a:t>--</a:t>
                      </a:r>
                      <a:r>
                        <a:rPr lang="zh-TW" sz="1000" kern="100" dirty="0">
                          <a:effectLst/>
                        </a:rPr>
                        <a:t>概念與哲學</a:t>
                      </a:r>
                      <a:endParaRPr lang="en-GB" sz="1000" dirty="0">
                        <a:effectLst/>
                      </a:endParaRPr>
                    </a:p>
                    <a:p>
                      <a:pPr marL="188595">
                        <a:lnSpc>
                          <a:spcPct val="150000"/>
                        </a:lnSpc>
                        <a:spcAft>
                          <a:spcPts val="0"/>
                        </a:spcAft>
                      </a:pPr>
                      <a:r>
                        <a:rPr lang="en-US" sz="1000" kern="100" dirty="0">
                          <a:effectLst/>
                        </a:rPr>
                        <a:t> </a:t>
                      </a:r>
                      <a:endParaRPr lang="en-GB" sz="1000" dirty="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dirty="0">
                          <a:effectLst/>
                          <a:sym typeface="Wingdings"/>
                        </a:rPr>
                        <a:t></a:t>
                      </a:r>
                      <a:r>
                        <a:rPr lang="en-US" sz="1000" kern="100" dirty="0">
                          <a:effectLst/>
                        </a:rPr>
                        <a:t> </a:t>
                      </a:r>
                      <a:r>
                        <a:rPr lang="zh-TW" sz="1000" kern="100" dirty="0">
                          <a:effectLst/>
                        </a:rPr>
                        <a:t>休息一下 </a:t>
                      </a:r>
                      <a:r>
                        <a:rPr lang="en-US" sz="1000" kern="100" dirty="0">
                          <a:effectLst/>
                          <a:sym typeface="Wingdings"/>
                        </a:rPr>
                        <a:t></a:t>
                      </a:r>
                      <a:endParaRPr lang="en-GB" sz="1000" dirty="0">
                        <a:effectLst/>
                        <a:latin typeface="新細明體"/>
                        <a:ea typeface="新細明體"/>
                        <a:cs typeface="Times New Roman"/>
                      </a:endParaRPr>
                    </a:p>
                  </a:txBody>
                  <a:tcPr marL="44470" marR="44470" marT="0" marB="0" anchor="ctr"/>
                </a:tc>
                <a:tc>
                  <a:txBody>
                    <a:bodyPr/>
                    <a:lstStyle/>
                    <a:p>
                      <a:pPr marL="342900" lvl="0" indent="-342900">
                        <a:lnSpc>
                          <a:spcPct val="150000"/>
                        </a:lnSpc>
                        <a:spcAft>
                          <a:spcPts val="0"/>
                        </a:spcAft>
                        <a:buFont typeface="+mj-lt"/>
                        <a:buAutoNum type="arabicPeriod"/>
                      </a:pPr>
                      <a:r>
                        <a:rPr lang="zh-TW" sz="1000" kern="100" dirty="0">
                          <a:effectLst/>
                        </a:rPr>
                        <a:t>大師講堂：《淺談領導》</a:t>
                      </a:r>
                      <a:endParaRPr lang="en-GB" sz="1000" dirty="0">
                        <a:effectLst/>
                      </a:endParaRPr>
                    </a:p>
                    <a:p>
                      <a:pPr marL="342900" lvl="0" indent="-342900">
                        <a:lnSpc>
                          <a:spcPct val="150000"/>
                        </a:lnSpc>
                        <a:spcAft>
                          <a:spcPts val="0"/>
                        </a:spcAft>
                        <a:buFont typeface="+mj-lt"/>
                        <a:buAutoNum type="arabicPeriod"/>
                      </a:pPr>
                      <a:r>
                        <a:rPr lang="zh-TW" sz="1000" kern="100" dirty="0">
                          <a:effectLst/>
                        </a:rPr>
                        <a:t>問題與討論（</a:t>
                      </a:r>
                      <a:r>
                        <a:rPr lang="en-US" sz="1000" kern="100" dirty="0">
                          <a:effectLst/>
                        </a:rPr>
                        <a:t>Q&amp;A</a:t>
                      </a:r>
                      <a:r>
                        <a:rPr lang="zh-TW" sz="1000" kern="100" dirty="0">
                          <a:effectLst/>
                        </a:rPr>
                        <a:t>）</a:t>
                      </a:r>
                      <a:endParaRPr lang="en-GB" sz="1000" dirty="0">
                        <a:effectLst/>
                      </a:endParaRPr>
                    </a:p>
                    <a:p>
                      <a:pPr marL="342900" lvl="0" indent="-342900">
                        <a:lnSpc>
                          <a:spcPct val="150000"/>
                        </a:lnSpc>
                        <a:spcAft>
                          <a:spcPts val="0"/>
                        </a:spcAft>
                        <a:buFont typeface="+mj-lt"/>
                        <a:buAutoNum type="arabicPeriod"/>
                      </a:pPr>
                      <a:r>
                        <a:rPr lang="zh-TW" sz="1000" kern="100" dirty="0">
                          <a:effectLst/>
                        </a:rPr>
                        <a:t>遇見領袖</a:t>
                      </a:r>
                      <a:endParaRPr lang="en-GB" sz="1000" dirty="0">
                        <a:effectLst/>
                      </a:endParaRPr>
                    </a:p>
                    <a:p>
                      <a:pPr marL="342900" lvl="0" indent="-342900">
                        <a:lnSpc>
                          <a:spcPct val="150000"/>
                        </a:lnSpc>
                        <a:spcAft>
                          <a:spcPts val="0"/>
                        </a:spcAft>
                        <a:buFont typeface="+mj-lt"/>
                        <a:buAutoNum type="arabicPeriod"/>
                      </a:pPr>
                      <a:r>
                        <a:rPr lang="zh-TW" sz="1000" kern="100" dirty="0">
                          <a:effectLst/>
                        </a:rPr>
                        <a:t>步步驚心</a:t>
                      </a:r>
                      <a:endParaRPr lang="en-GB" sz="1000" dirty="0">
                        <a:effectLst/>
                        <a:latin typeface="Calibri"/>
                      </a:endParaRPr>
                    </a:p>
                  </a:txBody>
                  <a:tcPr marL="44470" marR="44470" marT="0" marB="0"/>
                </a:tc>
                <a:tc>
                  <a:txBody>
                    <a:bodyPr/>
                    <a:lstStyle/>
                    <a:p>
                      <a:pPr algn="ctr">
                        <a:lnSpc>
                          <a:spcPct val="150000"/>
                        </a:lnSpc>
                        <a:spcAft>
                          <a:spcPts val="0"/>
                        </a:spcAft>
                      </a:pPr>
                      <a:r>
                        <a:rPr lang="zh-TW" sz="1000" kern="100" dirty="0">
                          <a:effectLst/>
                        </a:rPr>
                        <a:t>學習評量</a:t>
                      </a:r>
                      <a:endParaRPr lang="en-GB" sz="1000" dirty="0">
                        <a:effectLst/>
                      </a:endParaRPr>
                    </a:p>
                    <a:p>
                      <a:pPr algn="ctr">
                        <a:lnSpc>
                          <a:spcPct val="150000"/>
                        </a:lnSpc>
                        <a:spcAft>
                          <a:spcPts val="0"/>
                        </a:spcAft>
                      </a:pPr>
                      <a:r>
                        <a:rPr lang="en-US" sz="1000" kern="100" dirty="0">
                          <a:effectLst/>
                        </a:rPr>
                        <a:t>&amp;</a:t>
                      </a:r>
                      <a:endParaRPr lang="en-GB" sz="1000" dirty="0">
                        <a:effectLst/>
                      </a:endParaRPr>
                    </a:p>
                    <a:p>
                      <a:pPr algn="ctr">
                        <a:lnSpc>
                          <a:spcPct val="150000"/>
                        </a:lnSpc>
                        <a:spcAft>
                          <a:spcPts val="0"/>
                        </a:spcAft>
                      </a:pPr>
                      <a:r>
                        <a:rPr lang="zh-TW" sz="1000" kern="100" dirty="0">
                          <a:effectLst/>
                        </a:rPr>
                        <a:t>賦歸</a:t>
                      </a:r>
                      <a:endParaRPr lang="en-GB" sz="1000" dirty="0">
                        <a:effectLst/>
                        <a:latin typeface="Calibri"/>
                      </a:endParaRPr>
                    </a:p>
                  </a:txBody>
                  <a:tcPr marL="44470" marR="44470" marT="0" marB="0" anchor="ctr"/>
                </a:tc>
                <a:extLst>
                  <a:ext uri="{0D108BD9-81ED-4DB2-BD59-A6C34878D82A}">
                    <a16:rowId xmlns:a16="http://schemas.microsoft.com/office/drawing/2014/main" val="10002"/>
                  </a:ext>
                </a:extLst>
              </a:tr>
              <a:tr h="418314">
                <a:tc>
                  <a:txBody>
                    <a:bodyPr/>
                    <a:lstStyle/>
                    <a:p>
                      <a:pPr algn="ctr">
                        <a:lnSpc>
                          <a:spcPct val="150000"/>
                        </a:lnSpc>
                        <a:spcAft>
                          <a:spcPts val="0"/>
                        </a:spcAft>
                      </a:pPr>
                      <a:r>
                        <a:rPr lang="zh-TW" sz="1000" kern="100" dirty="0">
                          <a:effectLst/>
                        </a:rPr>
                        <a:t>講座</a:t>
                      </a:r>
                      <a:r>
                        <a:rPr lang="en-US" sz="1000" kern="100" dirty="0">
                          <a:effectLst/>
                        </a:rPr>
                        <a:t>/</a:t>
                      </a:r>
                      <a:r>
                        <a:rPr lang="zh-TW" sz="1000" kern="100" dirty="0">
                          <a:effectLst/>
                        </a:rPr>
                        <a:t>備註</a:t>
                      </a:r>
                      <a:endParaRPr lang="en-GB" sz="1000" dirty="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en-US" sz="1000" dirty="0">
                          <a:effectLst/>
                        </a:rPr>
                        <a:t> </a:t>
                      </a:r>
                      <a:endParaRPr lang="en-GB" sz="1000" dirty="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en-US" sz="1000" kern="100" dirty="0">
                          <a:effectLst/>
                        </a:rPr>
                        <a:t>Coaching:</a:t>
                      </a:r>
                      <a:endParaRPr lang="en-GB" sz="1000" dirty="0">
                        <a:effectLst/>
                      </a:endParaRPr>
                    </a:p>
                    <a:p>
                      <a:pPr algn="ctr">
                        <a:lnSpc>
                          <a:spcPct val="150000"/>
                        </a:lnSpc>
                        <a:spcAft>
                          <a:spcPts val="0"/>
                        </a:spcAft>
                      </a:pPr>
                      <a:r>
                        <a:rPr lang="en-US" sz="1000" kern="100" dirty="0">
                          <a:effectLst/>
                        </a:rPr>
                        <a:t>Dr. S</a:t>
                      </a:r>
                      <a:endParaRPr lang="en-GB" sz="1000" dirty="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zh-TW" sz="1000" kern="100" dirty="0">
                          <a:effectLst/>
                        </a:rPr>
                        <a:t>授課：</a:t>
                      </a:r>
                      <a:r>
                        <a:rPr lang="en-US" sz="1000" kern="100" dirty="0">
                          <a:effectLst/>
                        </a:rPr>
                        <a:t>Dr. K</a:t>
                      </a:r>
                      <a:endParaRPr lang="en-GB" sz="1000" dirty="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zh-TW" sz="1000" dirty="0">
                          <a:effectLst/>
                        </a:rPr>
                        <a:t>精美午餐盒</a:t>
                      </a:r>
                      <a:endParaRPr lang="en-GB" sz="1000" dirty="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zh-TW" sz="1000" kern="100" dirty="0">
                          <a:effectLst/>
                        </a:rPr>
                        <a:t>授課：</a:t>
                      </a:r>
                      <a:endParaRPr lang="en-GB" sz="1000" dirty="0">
                        <a:effectLst/>
                      </a:endParaRPr>
                    </a:p>
                    <a:p>
                      <a:pPr algn="ctr">
                        <a:lnSpc>
                          <a:spcPct val="150000"/>
                        </a:lnSpc>
                        <a:spcAft>
                          <a:spcPts val="0"/>
                        </a:spcAft>
                      </a:pPr>
                      <a:r>
                        <a:rPr lang="en-US" sz="1000" kern="100" dirty="0">
                          <a:effectLst/>
                        </a:rPr>
                        <a:t>Dr. Wu</a:t>
                      </a:r>
                      <a:endParaRPr lang="en-GB" sz="1000" dirty="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en-US" sz="1000" kern="100" dirty="0">
                          <a:effectLst/>
                        </a:rPr>
                        <a:t>Coaching:</a:t>
                      </a:r>
                      <a:endParaRPr lang="en-GB" sz="1000" dirty="0">
                        <a:effectLst/>
                      </a:endParaRPr>
                    </a:p>
                    <a:p>
                      <a:pPr algn="ctr">
                        <a:lnSpc>
                          <a:spcPct val="150000"/>
                        </a:lnSpc>
                        <a:spcAft>
                          <a:spcPts val="0"/>
                        </a:spcAft>
                      </a:pPr>
                      <a:r>
                        <a:rPr lang="en-US" sz="1000" kern="100" dirty="0">
                          <a:effectLst/>
                        </a:rPr>
                        <a:t>Dr. L/ Dr. S</a:t>
                      </a:r>
                      <a:endParaRPr lang="en-GB" sz="1000" dirty="0">
                        <a:effectLst/>
                        <a:latin typeface="新細明體"/>
                        <a:ea typeface="新細明體"/>
                        <a:cs typeface="Times New Roman"/>
                      </a:endParaRPr>
                    </a:p>
                  </a:txBody>
                  <a:tcPr marL="44470" marR="44470" marT="0" marB="0" anchor="ctr"/>
                </a:tc>
                <a:extLst>
                  <a:ext uri="{0D108BD9-81ED-4DB2-BD59-A6C34878D82A}">
                    <a16:rowId xmlns:a16="http://schemas.microsoft.com/office/drawing/2014/main" val="10003"/>
                  </a:ext>
                </a:extLst>
              </a:tr>
              <a:tr h="198673">
                <a:tc rowSpan="3">
                  <a:txBody>
                    <a:bodyPr/>
                    <a:lstStyle/>
                    <a:p>
                      <a:pPr algn="ctr">
                        <a:lnSpc>
                          <a:spcPct val="150000"/>
                        </a:lnSpc>
                        <a:spcAft>
                          <a:spcPts val="0"/>
                        </a:spcAft>
                      </a:pPr>
                      <a:r>
                        <a:rPr lang="zh-TW" sz="1800" kern="100" dirty="0">
                          <a:effectLst/>
                        </a:rPr>
                        <a:t>第二天</a:t>
                      </a:r>
                      <a:endParaRPr lang="en-GB" sz="1800" dirty="0">
                        <a:effectLst/>
                      </a:endParaRPr>
                    </a:p>
                    <a:p>
                      <a:pPr algn="ctr">
                        <a:lnSpc>
                          <a:spcPct val="150000"/>
                        </a:lnSpc>
                        <a:spcAft>
                          <a:spcPts val="0"/>
                        </a:spcAft>
                      </a:pPr>
                      <a:r>
                        <a:rPr lang="en-US" sz="1800" kern="100" dirty="0">
                          <a:effectLst/>
                        </a:rPr>
                        <a:t>(</a:t>
                      </a:r>
                      <a:r>
                        <a:rPr lang="zh-TW" sz="1800" kern="100" dirty="0">
                          <a:effectLst/>
                        </a:rPr>
                        <a:t>星期日</a:t>
                      </a:r>
                      <a:r>
                        <a:rPr lang="en-US" sz="1800" kern="100" dirty="0">
                          <a:effectLst/>
                        </a:rPr>
                        <a:t>)</a:t>
                      </a:r>
                      <a:endParaRPr lang="en-GB" sz="1800" dirty="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en-US" sz="1000" kern="100">
                          <a:effectLst/>
                        </a:rPr>
                        <a:t>8:30-9:00</a:t>
                      </a:r>
                      <a:endParaRPr lang="en-GB" sz="100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a:effectLst/>
                        </a:rPr>
                        <a:t>9:00-10:30</a:t>
                      </a:r>
                      <a:endParaRPr lang="en-GB" sz="100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a:effectLst/>
                        </a:rPr>
                        <a:t>10:30-12:00</a:t>
                      </a:r>
                      <a:endParaRPr lang="en-GB" sz="100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a:effectLst/>
                        </a:rPr>
                        <a:t>12:00-13:00</a:t>
                      </a:r>
                      <a:endParaRPr lang="en-GB" sz="100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dirty="0">
                          <a:effectLst/>
                        </a:rPr>
                        <a:t>13:00-16:00</a:t>
                      </a:r>
                      <a:endParaRPr lang="en-GB" sz="1000" dirty="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en-US" sz="1000" kern="100" dirty="0">
                          <a:effectLst/>
                        </a:rPr>
                        <a:t>16:00-17:00</a:t>
                      </a:r>
                      <a:endParaRPr lang="en-GB" sz="1000" dirty="0">
                        <a:effectLst/>
                        <a:latin typeface="新細明體"/>
                        <a:ea typeface="新細明體"/>
                        <a:cs typeface="Times New Roman"/>
                      </a:endParaRPr>
                    </a:p>
                  </a:txBody>
                  <a:tcPr marL="44470" marR="44470" marT="0" marB="0"/>
                </a:tc>
                <a:extLst>
                  <a:ext uri="{0D108BD9-81ED-4DB2-BD59-A6C34878D82A}">
                    <a16:rowId xmlns:a16="http://schemas.microsoft.com/office/drawing/2014/main" val="10004"/>
                  </a:ext>
                </a:extLst>
              </a:tr>
              <a:tr h="198673">
                <a:tc vMerge="1">
                  <a:txBody>
                    <a:bodyPr/>
                    <a:lstStyle/>
                    <a:p>
                      <a:endParaRPr lang="en-GB"/>
                    </a:p>
                  </a:txBody>
                  <a:tcPr/>
                </a:tc>
                <a:tc>
                  <a:txBody>
                    <a:bodyPr/>
                    <a:lstStyle/>
                    <a:p>
                      <a:pPr algn="ctr">
                        <a:lnSpc>
                          <a:spcPct val="150000"/>
                        </a:lnSpc>
                        <a:spcAft>
                          <a:spcPts val="0"/>
                        </a:spcAft>
                      </a:pPr>
                      <a:r>
                        <a:rPr lang="zh-TW" sz="1000" kern="100" dirty="0">
                          <a:effectLst/>
                        </a:rPr>
                        <a:t>報到</a:t>
                      </a:r>
                      <a:endParaRPr lang="en-GB" sz="1000" dirty="0">
                        <a:effectLst/>
                        <a:latin typeface="新細明體"/>
                        <a:ea typeface="新細明體"/>
                        <a:cs typeface="Times New Roman"/>
                      </a:endParaRPr>
                    </a:p>
                  </a:txBody>
                  <a:tcPr marL="44470" marR="44470" marT="0" marB="0"/>
                </a:tc>
                <a:tc gridSpan="2">
                  <a:txBody>
                    <a:bodyPr/>
                    <a:lstStyle/>
                    <a:p>
                      <a:pPr algn="ctr">
                        <a:lnSpc>
                          <a:spcPct val="150000"/>
                        </a:lnSpc>
                        <a:spcAft>
                          <a:spcPts val="0"/>
                        </a:spcAft>
                      </a:pPr>
                      <a:r>
                        <a:rPr lang="zh-TW" sz="1000" kern="100" dirty="0">
                          <a:effectLst/>
                        </a:rPr>
                        <a:t>認識危機處理</a:t>
                      </a:r>
                      <a:endParaRPr lang="en-GB" sz="1000" dirty="0">
                        <a:effectLst/>
                        <a:latin typeface="新細明體"/>
                        <a:ea typeface="新細明體"/>
                        <a:cs typeface="Times New Roman"/>
                      </a:endParaRPr>
                    </a:p>
                  </a:txBody>
                  <a:tcPr marL="44470" marR="44470" marT="0" marB="0"/>
                </a:tc>
                <a:tc hMerge="1">
                  <a:txBody>
                    <a:bodyPr/>
                    <a:lstStyle/>
                    <a:p>
                      <a:endParaRPr lang="en-GB"/>
                    </a:p>
                  </a:txBody>
                  <a:tcPr/>
                </a:tc>
                <a:tc>
                  <a:txBody>
                    <a:bodyPr/>
                    <a:lstStyle/>
                    <a:p>
                      <a:pPr algn="ctr">
                        <a:lnSpc>
                          <a:spcPct val="150000"/>
                        </a:lnSpc>
                        <a:spcAft>
                          <a:spcPts val="0"/>
                        </a:spcAft>
                      </a:pPr>
                      <a:r>
                        <a:rPr lang="zh-TW" sz="1000" kern="100">
                          <a:effectLst/>
                        </a:rPr>
                        <a:t>午餐</a:t>
                      </a:r>
                      <a:endParaRPr lang="en-GB" sz="100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zh-TW" sz="1000" kern="100" dirty="0">
                          <a:effectLst/>
                        </a:rPr>
                        <a:t>危機處理實務</a:t>
                      </a:r>
                      <a:endParaRPr lang="en-GB" sz="1000" dirty="0">
                        <a:effectLst/>
                        <a:latin typeface="新細明體"/>
                        <a:ea typeface="新細明體"/>
                        <a:cs typeface="Times New Roman"/>
                      </a:endParaRPr>
                    </a:p>
                  </a:txBody>
                  <a:tcPr marL="44470" marR="44470" marT="0" marB="0"/>
                </a:tc>
                <a:tc>
                  <a:txBody>
                    <a:bodyPr/>
                    <a:lstStyle/>
                    <a:p>
                      <a:pPr algn="ctr">
                        <a:lnSpc>
                          <a:spcPct val="150000"/>
                        </a:lnSpc>
                        <a:spcAft>
                          <a:spcPts val="0"/>
                        </a:spcAft>
                      </a:pPr>
                      <a:r>
                        <a:rPr lang="zh-TW" sz="1000" kern="100" dirty="0">
                          <a:effectLst/>
                        </a:rPr>
                        <a:t>反饋</a:t>
                      </a:r>
                      <a:endParaRPr lang="en-GB" sz="1000" dirty="0">
                        <a:effectLst/>
                        <a:latin typeface="新細明體"/>
                        <a:ea typeface="新細明體"/>
                        <a:cs typeface="Times New Roman"/>
                      </a:endParaRPr>
                    </a:p>
                  </a:txBody>
                  <a:tcPr marL="44470" marR="44470" marT="0" marB="0"/>
                </a:tc>
                <a:extLst>
                  <a:ext uri="{0D108BD9-81ED-4DB2-BD59-A6C34878D82A}">
                    <a16:rowId xmlns:a16="http://schemas.microsoft.com/office/drawing/2014/main" val="10005"/>
                  </a:ext>
                </a:extLst>
              </a:tr>
              <a:tr h="980193">
                <a:tc vMerge="1">
                  <a:txBody>
                    <a:bodyPr/>
                    <a:lstStyle/>
                    <a:p>
                      <a:endParaRPr lang="en-GB"/>
                    </a:p>
                  </a:txBody>
                  <a:tcPr/>
                </a:tc>
                <a:tc>
                  <a:txBody>
                    <a:bodyPr/>
                    <a:lstStyle/>
                    <a:p>
                      <a:pPr algn="ctr">
                        <a:lnSpc>
                          <a:spcPct val="150000"/>
                        </a:lnSpc>
                        <a:spcAft>
                          <a:spcPts val="0"/>
                        </a:spcAft>
                      </a:pPr>
                      <a:r>
                        <a:rPr lang="zh-TW" sz="1000" kern="100" dirty="0">
                          <a:effectLst/>
                        </a:rPr>
                        <a:t>學員暖身操</a:t>
                      </a:r>
                      <a:endParaRPr lang="en-GB" sz="1000" dirty="0">
                        <a:effectLst/>
                        <a:latin typeface="新細明體"/>
                        <a:ea typeface="新細明體"/>
                        <a:cs typeface="Times New Roman"/>
                      </a:endParaRPr>
                    </a:p>
                  </a:txBody>
                  <a:tcPr marL="44470" marR="44470" marT="0" marB="0" anchor="ctr"/>
                </a:tc>
                <a:tc gridSpan="2">
                  <a:txBody>
                    <a:bodyPr/>
                    <a:lstStyle/>
                    <a:p>
                      <a:pPr marL="342900" lvl="0" indent="-342900">
                        <a:lnSpc>
                          <a:spcPct val="150000"/>
                        </a:lnSpc>
                        <a:spcAft>
                          <a:spcPts val="0"/>
                        </a:spcAft>
                        <a:buFont typeface="+mj-lt"/>
                        <a:buAutoNum type="arabicPeriod"/>
                      </a:pPr>
                      <a:r>
                        <a:rPr lang="zh-TW" sz="1000" kern="100" dirty="0">
                          <a:effectLst/>
                        </a:rPr>
                        <a:t>透過行動學習瞭解危機處理的技巧（斤斤計較）</a:t>
                      </a:r>
                      <a:endParaRPr lang="en-GB" sz="1000" dirty="0">
                        <a:effectLst/>
                      </a:endParaRPr>
                    </a:p>
                    <a:p>
                      <a:pPr marL="342900" lvl="0" indent="-342900">
                        <a:lnSpc>
                          <a:spcPct val="150000"/>
                        </a:lnSpc>
                        <a:spcAft>
                          <a:spcPts val="0"/>
                        </a:spcAft>
                        <a:buFont typeface="+mj-lt"/>
                        <a:buAutoNum type="arabicPeriod"/>
                      </a:pPr>
                      <a:r>
                        <a:rPr lang="zh-TW" sz="1000" kern="100" dirty="0">
                          <a:effectLst/>
                        </a:rPr>
                        <a:t>認識危機處理的核心價值與概念、實際案例探討</a:t>
                      </a:r>
                      <a:endParaRPr lang="en-GB" sz="1000" dirty="0">
                        <a:effectLst/>
                      </a:endParaRPr>
                    </a:p>
                    <a:p>
                      <a:pPr marL="342900" lvl="0" indent="-342900">
                        <a:lnSpc>
                          <a:spcPct val="150000"/>
                        </a:lnSpc>
                        <a:spcAft>
                          <a:spcPts val="0"/>
                        </a:spcAft>
                        <a:buFont typeface="+mj-lt"/>
                        <a:buAutoNum type="arabicPeriod"/>
                      </a:pPr>
                      <a:r>
                        <a:rPr lang="zh-TW" sz="1000" kern="100" dirty="0">
                          <a:effectLst/>
                        </a:rPr>
                        <a:t>危機處理模擬（危機與轉機）</a:t>
                      </a:r>
                      <a:endParaRPr lang="en-GB" sz="1000" dirty="0">
                        <a:effectLst/>
                        <a:latin typeface="Calibri"/>
                      </a:endParaRPr>
                    </a:p>
                  </a:txBody>
                  <a:tcPr marL="44470" marR="44470" marT="0" marB="0"/>
                </a:tc>
                <a:tc hMerge="1">
                  <a:txBody>
                    <a:bodyPr/>
                    <a:lstStyle/>
                    <a:p>
                      <a:endParaRPr lang="en-GB"/>
                    </a:p>
                  </a:txBody>
                  <a:tcPr/>
                </a:tc>
                <a:tc>
                  <a:txBody>
                    <a:bodyPr/>
                    <a:lstStyle/>
                    <a:p>
                      <a:pPr algn="ctr">
                        <a:lnSpc>
                          <a:spcPct val="150000"/>
                        </a:lnSpc>
                        <a:spcAft>
                          <a:spcPts val="0"/>
                        </a:spcAft>
                      </a:pPr>
                      <a:r>
                        <a:rPr lang="en-US" sz="1000" kern="100" dirty="0">
                          <a:effectLst/>
                          <a:sym typeface="Wingdings"/>
                        </a:rPr>
                        <a:t></a:t>
                      </a:r>
                      <a:r>
                        <a:rPr lang="en-US" sz="1000" kern="100" dirty="0">
                          <a:effectLst/>
                        </a:rPr>
                        <a:t> </a:t>
                      </a:r>
                      <a:r>
                        <a:rPr lang="zh-TW" sz="1000" kern="100" dirty="0">
                          <a:effectLst/>
                        </a:rPr>
                        <a:t>休息一下 </a:t>
                      </a:r>
                      <a:r>
                        <a:rPr lang="en-US" sz="1000" kern="100" dirty="0">
                          <a:effectLst/>
                          <a:sym typeface="Wingdings"/>
                        </a:rPr>
                        <a:t></a:t>
                      </a:r>
                      <a:endParaRPr lang="en-GB" sz="1000" dirty="0">
                        <a:effectLst/>
                        <a:latin typeface="新細明體"/>
                        <a:ea typeface="新細明體"/>
                        <a:cs typeface="Times New Roman"/>
                      </a:endParaRPr>
                    </a:p>
                  </a:txBody>
                  <a:tcPr marL="44470" marR="44470" marT="0" marB="0" anchor="ctr"/>
                </a:tc>
                <a:tc>
                  <a:txBody>
                    <a:bodyPr/>
                    <a:lstStyle/>
                    <a:p>
                      <a:pPr marL="342900" lvl="0" indent="-342900">
                        <a:lnSpc>
                          <a:spcPct val="150000"/>
                        </a:lnSpc>
                        <a:spcAft>
                          <a:spcPts val="0"/>
                        </a:spcAft>
                        <a:buFont typeface="+mj-lt"/>
                        <a:buAutoNum type="arabicPeriod"/>
                      </a:pPr>
                      <a:r>
                        <a:rPr lang="zh-TW" sz="1000" kern="100" dirty="0">
                          <a:effectLst/>
                        </a:rPr>
                        <a:t>大師講堂：《淺談危機處理》</a:t>
                      </a:r>
                      <a:endParaRPr lang="en-GB" sz="1000" dirty="0">
                        <a:effectLst/>
                      </a:endParaRPr>
                    </a:p>
                    <a:p>
                      <a:pPr marL="342900" lvl="0" indent="-342900">
                        <a:lnSpc>
                          <a:spcPct val="150000"/>
                        </a:lnSpc>
                        <a:spcAft>
                          <a:spcPts val="0"/>
                        </a:spcAft>
                        <a:buFont typeface="+mj-lt"/>
                        <a:buAutoNum type="arabicPeriod"/>
                      </a:pPr>
                      <a:r>
                        <a:rPr lang="zh-TW" sz="1000" kern="100" dirty="0">
                          <a:effectLst/>
                        </a:rPr>
                        <a:t>問題與討論（</a:t>
                      </a:r>
                      <a:r>
                        <a:rPr lang="en-US" sz="1000" kern="100" dirty="0">
                          <a:effectLst/>
                        </a:rPr>
                        <a:t>Q&amp;A</a:t>
                      </a:r>
                      <a:r>
                        <a:rPr lang="zh-TW" sz="1000" kern="100" dirty="0">
                          <a:effectLst/>
                        </a:rPr>
                        <a:t>）</a:t>
                      </a:r>
                      <a:endParaRPr lang="en-GB" sz="1000" dirty="0">
                        <a:effectLst/>
                      </a:endParaRPr>
                    </a:p>
                    <a:p>
                      <a:pPr marL="342900" lvl="0" indent="-342900">
                        <a:lnSpc>
                          <a:spcPct val="150000"/>
                        </a:lnSpc>
                        <a:spcAft>
                          <a:spcPts val="0"/>
                        </a:spcAft>
                        <a:buFont typeface="+mj-lt"/>
                        <a:buAutoNum type="arabicPeriod"/>
                      </a:pPr>
                      <a:r>
                        <a:rPr lang="zh-TW" sz="1000" kern="100" dirty="0">
                          <a:effectLst/>
                        </a:rPr>
                        <a:t>橫跨怒海</a:t>
                      </a:r>
                      <a:endParaRPr lang="en-GB" sz="1000" dirty="0">
                        <a:effectLst/>
                        <a:latin typeface="Calibri"/>
                      </a:endParaRPr>
                    </a:p>
                  </a:txBody>
                  <a:tcPr marL="44470" marR="44470" marT="0" marB="0"/>
                </a:tc>
                <a:tc>
                  <a:txBody>
                    <a:bodyPr/>
                    <a:lstStyle/>
                    <a:p>
                      <a:pPr algn="ctr">
                        <a:lnSpc>
                          <a:spcPct val="150000"/>
                        </a:lnSpc>
                        <a:spcAft>
                          <a:spcPts val="0"/>
                        </a:spcAft>
                      </a:pPr>
                      <a:r>
                        <a:rPr lang="zh-TW" sz="1000" kern="100" dirty="0">
                          <a:effectLst/>
                        </a:rPr>
                        <a:t>學習評量</a:t>
                      </a:r>
                      <a:endParaRPr lang="en-GB" sz="1000" dirty="0">
                        <a:effectLst/>
                      </a:endParaRPr>
                    </a:p>
                    <a:p>
                      <a:pPr algn="ctr">
                        <a:lnSpc>
                          <a:spcPct val="150000"/>
                        </a:lnSpc>
                        <a:spcAft>
                          <a:spcPts val="0"/>
                        </a:spcAft>
                      </a:pPr>
                      <a:r>
                        <a:rPr lang="en-US" sz="1000" kern="100" dirty="0">
                          <a:effectLst/>
                        </a:rPr>
                        <a:t>&amp;</a:t>
                      </a:r>
                      <a:endParaRPr lang="en-GB" sz="1000" dirty="0">
                        <a:effectLst/>
                      </a:endParaRPr>
                    </a:p>
                    <a:p>
                      <a:pPr algn="ctr">
                        <a:lnSpc>
                          <a:spcPct val="150000"/>
                        </a:lnSpc>
                        <a:spcAft>
                          <a:spcPts val="0"/>
                        </a:spcAft>
                      </a:pPr>
                      <a:r>
                        <a:rPr lang="zh-TW" sz="1000" kern="100" dirty="0">
                          <a:effectLst/>
                        </a:rPr>
                        <a:t>賦歸</a:t>
                      </a:r>
                      <a:endParaRPr lang="en-GB" sz="1000" dirty="0">
                        <a:effectLst/>
                        <a:latin typeface="新細明體"/>
                        <a:ea typeface="新細明體"/>
                        <a:cs typeface="Times New Roman"/>
                      </a:endParaRPr>
                    </a:p>
                  </a:txBody>
                  <a:tcPr marL="44470" marR="44470" marT="0" marB="0" anchor="ctr"/>
                </a:tc>
                <a:extLst>
                  <a:ext uri="{0D108BD9-81ED-4DB2-BD59-A6C34878D82A}">
                    <a16:rowId xmlns:a16="http://schemas.microsoft.com/office/drawing/2014/main" val="10006"/>
                  </a:ext>
                </a:extLst>
              </a:tr>
              <a:tr h="397347">
                <a:tc>
                  <a:txBody>
                    <a:bodyPr/>
                    <a:lstStyle/>
                    <a:p>
                      <a:pPr algn="ctr">
                        <a:lnSpc>
                          <a:spcPct val="150000"/>
                        </a:lnSpc>
                        <a:spcAft>
                          <a:spcPts val="0"/>
                        </a:spcAft>
                      </a:pPr>
                      <a:r>
                        <a:rPr lang="zh-TW" sz="1000" kern="100">
                          <a:effectLst/>
                        </a:rPr>
                        <a:t>講座</a:t>
                      </a:r>
                      <a:r>
                        <a:rPr lang="en-US" sz="1000" kern="100">
                          <a:effectLst/>
                        </a:rPr>
                        <a:t>/</a:t>
                      </a:r>
                      <a:r>
                        <a:rPr lang="zh-TW" sz="1000" kern="100">
                          <a:effectLst/>
                        </a:rPr>
                        <a:t>備註</a:t>
                      </a:r>
                      <a:endParaRPr lang="en-GB" sz="100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en-US" sz="1000">
                          <a:effectLst/>
                        </a:rPr>
                        <a:t> </a:t>
                      </a:r>
                      <a:endParaRPr lang="en-GB" sz="100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en-US" sz="1000" kern="100">
                          <a:effectLst/>
                        </a:rPr>
                        <a:t>Coaching:</a:t>
                      </a:r>
                      <a:endParaRPr lang="en-GB" sz="1000">
                        <a:effectLst/>
                      </a:endParaRPr>
                    </a:p>
                    <a:p>
                      <a:pPr algn="ctr">
                        <a:lnSpc>
                          <a:spcPct val="150000"/>
                        </a:lnSpc>
                        <a:spcAft>
                          <a:spcPts val="0"/>
                        </a:spcAft>
                      </a:pPr>
                      <a:r>
                        <a:rPr lang="en-US" sz="1000" kern="100">
                          <a:effectLst/>
                        </a:rPr>
                        <a:t>Dr. K/Dr. L</a:t>
                      </a:r>
                      <a:endParaRPr lang="en-GB" sz="100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zh-TW" sz="1000" kern="100">
                          <a:effectLst/>
                        </a:rPr>
                        <a:t>授課：</a:t>
                      </a:r>
                      <a:r>
                        <a:rPr lang="en-US" sz="1000" kern="100">
                          <a:effectLst/>
                        </a:rPr>
                        <a:t>Dr. K</a:t>
                      </a:r>
                      <a:endParaRPr lang="en-GB" sz="100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zh-TW" sz="1000">
                          <a:effectLst/>
                        </a:rPr>
                        <a:t>精美午餐盒</a:t>
                      </a:r>
                      <a:endParaRPr lang="en-GB" sz="100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zh-TW" sz="1000" kern="100">
                          <a:effectLst/>
                        </a:rPr>
                        <a:t>授課：</a:t>
                      </a:r>
                      <a:endParaRPr lang="en-GB" sz="1000">
                        <a:effectLst/>
                      </a:endParaRPr>
                    </a:p>
                    <a:p>
                      <a:pPr algn="ctr">
                        <a:lnSpc>
                          <a:spcPct val="150000"/>
                        </a:lnSpc>
                        <a:spcAft>
                          <a:spcPts val="0"/>
                        </a:spcAft>
                      </a:pPr>
                      <a:r>
                        <a:rPr lang="en-US" sz="1000" kern="100">
                          <a:effectLst/>
                        </a:rPr>
                        <a:t>Dr. Ho</a:t>
                      </a:r>
                      <a:endParaRPr lang="en-GB" sz="1000">
                        <a:effectLst/>
                        <a:latin typeface="新細明體"/>
                        <a:ea typeface="新細明體"/>
                        <a:cs typeface="Times New Roman"/>
                      </a:endParaRPr>
                    </a:p>
                  </a:txBody>
                  <a:tcPr marL="44470" marR="44470" marT="0" marB="0" anchor="ctr"/>
                </a:tc>
                <a:tc>
                  <a:txBody>
                    <a:bodyPr/>
                    <a:lstStyle/>
                    <a:p>
                      <a:pPr algn="ctr">
                        <a:lnSpc>
                          <a:spcPct val="150000"/>
                        </a:lnSpc>
                        <a:spcAft>
                          <a:spcPts val="0"/>
                        </a:spcAft>
                      </a:pPr>
                      <a:r>
                        <a:rPr lang="en-US" sz="1000" kern="100" dirty="0">
                          <a:effectLst/>
                        </a:rPr>
                        <a:t>Coaching:</a:t>
                      </a:r>
                      <a:endParaRPr lang="en-GB" sz="1000" dirty="0">
                        <a:effectLst/>
                      </a:endParaRPr>
                    </a:p>
                    <a:p>
                      <a:pPr algn="ctr">
                        <a:lnSpc>
                          <a:spcPct val="150000"/>
                        </a:lnSpc>
                        <a:spcAft>
                          <a:spcPts val="0"/>
                        </a:spcAft>
                      </a:pPr>
                      <a:r>
                        <a:rPr lang="en-US" sz="1000" kern="100" dirty="0">
                          <a:effectLst/>
                        </a:rPr>
                        <a:t>Dr. L/ Dr. S</a:t>
                      </a:r>
                      <a:endParaRPr lang="en-GB" sz="1000" dirty="0">
                        <a:effectLst/>
                        <a:latin typeface="新細明體"/>
                        <a:ea typeface="新細明體"/>
                        <a:cs typeface="Times New Roman"/>
                      </a:endParaRPr>
                    </a:p>
                  </a:txBody>
                  <a:tcPr marL="44470" marR="4447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108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第一天</a:t>
            </a:r>
            <a:endParaRPr lang="en-GB" dirty="0"/>
          </a:p>
        </p:txBody>
      </p:sp>
      <p:sp>
        <p:nvSpPr>
          <p:cNvPr id="4" name="副標題 3"/>
          <p:cNvSpPr>
            <a:spLocks noGrp="1"/>
          </p:cNvSpPr>
          <p:nvPr>
            <p:ph type="subTitle" idx="1"/>
          </p:nvPr>
        </p:nvSpPr>
        <p:spPr/>
        <p:txBody>
          <a:bodyPr>
            <a:normAutofit lnSpcReduction="10000"/>
          </a:bodyPr>
          <a:lstStyle/>
          <a:p>
            <a:r>
              <a:rPr lang="zh-TW" altLang="en-US" dirty="0"/>
              <a:t>領導力訓練：</a:t>
            </a:r>
            <a:endParaRPr lang="en-US" altLang="zh-TW" dirty="0"/>
          </a:p>
          <a:p>
            <a:r>
              <a:rPr lang="zh-TW" altLang="en-US" dirty="0"/>
              <a:t>領導力價值、領導人遠見、領導與合作</a:t>
            </a:r>
          </a:p>
        </p:txBody>
      </p:sp>
    </p:spTree>
    <p:extLst>
      <p:ext uri="{BB962C8B-B14F-4D97-AF65-F5344CB8AC3E}">
        <p14:creationId xmlns:p14="http://schemas.microsoft.com/office/powerpoint/2010/main" val="185852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訓練活動說明</a:t>
            </a:r>
            <a:endParaRPr lang="en-GB" dirty="0"/>
          </a:p>
        </p:txBody>
      </p:sp>
      <p:sp>
        <p:nvSpPr>
          <p:cNvPr id="3" name="內容版面配置區 2"/>
          <p:cNvSpPr>
            <a:spLocks noGrp="1"/>
          </p:cNvSpPr>
          <p:nvPr>
            <p:ph idx="1"/>
          </p:nvPr>
        </p:nvSpPr>
        <p:spPr/>
        <p:txBody>
          <a:bodyPr>
            <a:normAutofit/>
          </a:bodyPr>
          <a:lstStyle/>
          <a:p>
            <a:r>
              <a:rPr lang="zh-TW" altLang="en-US" sz="3200" b="1" u="sng" cap="small" dirty="0"/>
              <a:t>開幕式與相見歡</a:t>
            </a:r>
            <a:endParaRPr lang="en-US" altLang="zh-TW" sz="3200" b="1" u="sng" cap="small" dirty="0"/>
          </a:p>
          <a:p>
            <a:endParaRPr lang="en-US" sz="3200" b="1" u="sng" cap="small" dirty="0"/>
          </a:p>
          <a:p>
            <a:endParaRPr lang="en-US" sz="3200" b="1" u="sng" cap="small" dirty="0"/>
          </a:p>
          <a:p>
            <a:endParaRPr lang="en-US" sz="3200" b="1" u="sng" cap="small" dirty="0"/>
          </a:p>
          <a:p>
            <a:endParaRPr lang="en-US" sz="3200" b="1" u="sng" cap="small" dirty="0"/>
          </a:p>
          <a:p>
            <a:endParaRPr lang="en-GB" sz="3200" dirty="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867156" y="1772816"/>
            <a:ext cx="3672408" cy="2523275"/>
          </a:xfrm>
          <a:prstGeom prst="rect">
            <a:avLst/>
          </a:prstGeom>
        </p:spPr>
      </p:pic>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4788024" y="1772817"/>
            <a:ext cx="3580975" cy="2523274"/>
          </a:xfrm>
          <a:prstGeom prst="rect">
            <a:avLst/>
          </a:prstGeom>
        </p:spPr>
      </p:pic>
    </p:spTree>
    <p:extLst>
      <p:ext uri="{BB962C8B-B14F-4D97-AF65-F5344CB8AC3E}">
        <p14:creationId xmlns:p14="http://schemas.microsoft.com/office/powerpoint/2010/main" val="262901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訓練活動說明</a:t>
            </a:r>
            <a:endParaRPr lang="en-GB" dirty="0"/>
          </a:p>
        </p:txBody>
      </p:sp>
      <p:sp>
        <p:nvSpPr>
          <p:cNvPr id="3" name="內容版面配置區 2"/>
          <p:cNvSpPr>
            <a:spLocks noGrp="1"/>
          </p:cNvSpPr>
          <p:nvPr>
            <p:ph idx="1"/>
          </p:nvPr>
        </p:nvSpPr>
        <p:spPr/>
        <p:txBody>
          <a:bodyPr>
            <a:normAutofit/>
          </a:bodyPr>
          <a:lstStyle/>
          <a:p>
            <a:r>
              <a:rPr lang="zh-TW" altLang="en-US" sz="3200" b="1" u="sng" cap="small" dirty="0"/>
              <a:t>認識領導力：「生命花園」</a:t>
            </a:r>
            <a:endParaRPr lang="en-US" sz="3200" b="1" u="sng" cap="small" dirty="0"/>
          </a:p>
          <a:p>
            <a:endParaRPr lang="en-US" sz="3200" b="1" u="sng" cap="small" dirty="0"/>
          </a:p>
          <a:p>
            <a:endParaRPr lang="en-US" sz="3200" b="1" u="sng" cap="small" dirty="0"/>
          </a:p>
          <a:p>
            <a:endParaRPr lang="en-US" sz="3200" b="1" u="sng" cap="small" dirty="0"/>
          </a:p>
          <a:p>
            <a:endParaRPr lang="en-GB" sz="3200" dirty="0"/>
          </a:p>
        </p:txBody>
      </p:sp>
      <p:pic>
        <p:nvPicPr>
          <p:cNvPr id="6" name="圖片 5"/>
          <p:cNvPicPr/>
          <p:nvPr/>
        </p:nvPicPr>
        <p:blipFill>
          <a:blip r:embed="rId2" cstate="print">
            <a:extLst>
              <a:ext uri="{28A0092B-C50C-407E-A947-70E740481C1C}">
                <a14:useLocalDpi xmlns:a14="http://schemas.microsoft.com/office/drawing/2010/main" val="0"/>
              </a:ext>
            </a:extLst>
          </a:blip>
          <a:stretch>
            <a:fillRect/>
          </a:stretch>
        </p:blipFill>
        <p:spPr>
          <a:xfrm>
            <a:off x="1115616" y="2060848"/>
            <a:ext cx="3384376" cy="2376264"/>
          </a:xfrm>
          <a:prstGeom prst="rect">
            <a:avLst/>
          </a:prstGeom>
        </p:spPr>
      </p:pic>
      <p:pic>
        <p:nvPicPr>
          <p:cNvPr id="7" name="圖片 6"/>
          <p:cNvPicPr/>
          <p:nvPr/>
        </p:nvPicPr>
        <p:blipFill>
          <a:blip r:embed="rId3" cstate="print">
            <a:extLst>
              <a:ext uri="{28A0092B-C50C-407E-A947-70E740481C1C}">
                <a14:useLocalDpi xmlns:a14="http://schemas.microsoft.com/office/drawing/2010/main" val="0"/>
              </a:ext>
            </a:extLst>
          </a:blip>
          <a:stretch>
            <a:fillRect/>
          </a:stretch>
        </p:blipFill>
        <p:spPr>
          <a:xfrm>
            <a:off x="4716016" y="2060848"/>
            <a:ext cx="3240360" cy="2376264"/>
          </a:xfrm>
          <a:prstGeom prst="rect">
            <a:avLst/>
          </a:prstGeom>
        </p:spPr>
      </p:pic>
    </p:spTree>
    <p:extLst>
      <p:ext uri="{BB962C8B-B14F-4D97-AF65-F5344CB8AC3E}">
        <p14:creationId xmlns:p14="http://schemas.microsoft.com/office/powerpoint/2010/main" val="255017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「生命花園」花絮</a:t>
            </a:r>
            <a:endParaRPr lang="en-GB" dirty="0"/>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03" y="1772816"/>
            <a:ext cx="4320481" cy="2880320"/>
          </a:xfrm>
          <a:prstGeom prst="rect">
            <a:avLst/>
          </a:prstGeom>
        </p:spPr>
      </p:pic>
      <p:pic>
        <p:nvPicPr>
          <p:cNvPr id="7" name="內容版面配置區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4008" y="1772816"/>
            <a:ext cx="4320480" cy="2880320"/>
          </a:xfrm>
        </p:spPr>
      </p:pic>
    </p:spTree>
    <p:extLst>
      <p:ext uri="{BB962C8B-B14F-4D97-AF65-F5344CB8AC3E}">
        <p14:creationId xmlns:p14="http://schemas.microsoft.com/office/powerpoint/2010/main" val="189696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吳秀光大師</a:t>
            </a:r>
            <a:endParaRPr lang="en-GB" dirty="0"/>
          </a:p>
        </p:txBody>
      </p:sp>
      <p:sp>
        <p:nvSpPr>
          <p:cNvPr id="3" name="內容版面配置區 2"/>
          <p:cNvSpPr>
            <a:spLocks noGrp="1"/>
          </p:cNvSpPr>
          <p:nvPr>
            <p:ph idx="1"/>
          </p:nvPr>
        </p:nvSpPr>
        <p:spPr/>
        <p:txBody>
          <a:bodyPr/>
          <a:lstStyle/>
          <a:p>
            <a:r>
              <a:rPr lang="zh-TW" altLang="en-US" b="1" u="sng" cap="small" dirty="0"/>
              <a:t>領導力實務：大師講堂</a:t>
            </a:r>
            <a:endParaRPr lang="en-US" altLang="zh-TW" b="1" u="sng" cap="small" dirty="0"/>
          </a:p>
          <a:p>
            <a:endParaRPr lang="en-US" altLang="zh-TW" b="1" u="sng" cap="small" dirty="0"/>
          </a:p>
          <a:p>
            <a:pPr marL="0" indent="0">
              <a:buNone/>
            </a:pPr>
            <a:endParaRPr lang="en-US" altLang="zh-TW" b="1" u="sng" cap="small" dirty="0"/>
          </a:p>
          <a:p>
            <a:endParaRPr lang="en-US" b="1" u="sng" cap="small" dirty="0"/>
          </a:p>
          <a:p>
            <a:endParaRPr lang="en-US" b="1" u="sng" cap="small" dirty="0"/>
          </a:p>
          <a:p>
            <a:endParaRPr lang="en-US" b="1" u="sng" cap="small" dirty="0"/>
          </a:p>
          <a:p>
            <a:endParaRPr lang="en-GB" dirty="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580456"/>
            <a:ext cx="5400600" cy="3600400"/>
          </a:xfrm>
          <a:prstGeom prst="rect">
            <a:avLst/>
          </a:prstGeom>
        </p:spPr>
      </p:pic>
    </p:spTree>
    <p:extLst>
      <p:ext uri="{BB962C8B-B14F-4D97-AF65-F5344CB8AC3E}">
        <p14:creationId xmlns:p14="http://schemas.microsoft.com/office/powerpoint/2010/main" val="261282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訓練活動說明</a:t>
            </a:r>
            <a:endParaRPr lang="en-GB" dirty="0"/>
          </a:p>
        </p:txBody>
      </p:sp>
      <p:sp>
        <p:nvSpPr>
          <p:cNvPr id="3" name="內容版面配置區 2"/>
          <p:cNvSpPr>
            <a:spLocks noGrp="1"/>
          </p:cNvSpPr>
          <p:nvPr>
            <p:ph idx="1"/>
          </p:nvPr>
        </p:nvSpPr>
        <p:spPr/>
        <p:txBody>
          <a:bodyPr>
            <a:normAutofit/>
          </a:bodyPr>
          <a:lstStyle/>
          <a:p>
            <a:r>
              <a:rPr lang="zh-TW" altLang="en-US" sz="3200" b="1" u="sng" cap="small" dirty="0"/>
              <a:t>領導力實務：「遇見領袖」</a:t>
            </a:r>
            <a:endParaRPr lang="en-US" sz="3200" b="1" u="sng" cap="small" dirty="0"/>
          </a:p>
          <a:p>
            <a:endParaRPr lang="en-US" sz="3200" b="1" u="sng" cap="small" dirty="0"/>
          </a:p>
          <a:p>
            <a:endParaRPr lang="en-US" sz="3200" b="1" u="sng" cap="small" dirty="0"/>
          </a:p>
          <a:p>
            <a:endParaRPr lang="en-US" sz="3200" b="1" u="sng" cap="small" dirty="0"/>
          </a:p>
          <a:p>
            <a:endParaRPr lang="en-US" sz="3200" b="1" u="sng" cap="small" dirty="0"/>
          </a:p>
          <a:p>
            <a:endParaRPr lang="en-GB" sz="3200" dirty="0"/>
          </a:p>
        </p:txBody>
      </p:sp>
      <p:pic>
        <p:nvPicPr>
          <p:cNvPr id="9" name="圖片 8"/>
          <p:cNvPicPr/>
          <p:nvPr/>
        </p:nvPicPr>
        <p:blipFill>
          <a:blip r:embed="rId2" cstate="print">
            <a:extLst>
              <a:ext uri="{28A0092B-C50C-407E-A947-70E740481C1C}">
                <a14:useLocalDpi xmlns:a14="http://schemas.microsoft.com/office/drawing/2010/main" val="0"/>
              </a:ext>
            </a:extLst>
          </a:blip>
          <a:stretch>
            <a:fillRect/>
          </a:stretch>
        </p:blipFill>
        <p:spPr>
          <a:xfrm>
            <a:off x="755576" y="2132856"/>
            <a:ext cx="3672408" cy="2369144"/>
          </a:xfrm>
          <a:prstGeom prst="rect">
            <a:avLst/>
          </a:prstGeom>
        </p:spPr>
      </p:pic>
      <p:pic>
        <p:nvPicPr>
          <p:cNvPr id="10" name="圖片 9"/>
          <p:cNvPicPr/>
          <p:nvPr/>
        </p:nvPicPr>
        <p:blipFill>
          <a:blip r:embed="rId3" cstate="print">
            <a:extLst>
              <a:ext uri="{28A0092B-C50C-407E-A947-70E740481C1C}">
                <a14:useLocalDpi xmlns:a14="http://schemas.microsoft.com/office/drawing/2010/main" val="0"/>
              </a:ext>
            </a:extLst>
          </a:blip>
          <a:stretch>
            <a:fillRect/>
          </a:stretch>
        </p:blipFill>
        <p:spPr>
          <a:xfrm>
            <a:off x="4572000" y="2132856"/>
            <a:ext cx="3423826" cy="2369144"/>
          </a:xfrm>
          <a:prstGeom prst="rect">
            <a:avLst/>
          </a:prstGeom>
        </p:spPr>
      </p:pic>
    </p:spTree>
    <p:extLst>
      <p:ext uri="{BB962C8B-B14F-4D97-AF65-F5344CB8AC3E}">
        <p14:creationId xmlns:p14="http://schemas.microsoft.com/office/powerpoint/2010/main" val="2550174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訓練活動說明</a:t>
            </a:r>
            <a:endParaRPr lang="en-GB" dirty="0"/>
          </a:p>
        </p:txBody>
      </p:sp>
      <p:sp>
        <p:nvSpPr>
          <p:cNvPr id="3" name="內容版面配置區 2"/>
          <p:cNvSpPr>
            <a:spLocks noGrp="1"/>
          </p:cNvSpPr>
          <p:nvPr>
            <p:ph idx="1"/>
          </p:nvPr>
        </p:nvSpPr>
        <p:spPr/>
        <p:txBody>
          <a:bodyPr>
            <a:normAutofit/>
          </a:bodyPr>
          <a:lstStyle/>
          <a:p>
            <a:r>
              <a:rPr lang="zh-TW" altLang="en-US" sz="3200" b="1" u="sng" cap="small" dirty="0"/>
              <a:t>領導力實務：「步步驚心」</a:t>
            </a:r>
            <a:endParaRPr lang="en-US" sz="3200" b="1" u="sng" cap="small" dirty="0"/>
          </a:p>
          <a:p>
            <a:endParaRPr lang="en-US" sz="3200" b="1" u="sng" cap="small" dirty="0"/>
          </a:p>
          <a:p>
            <a:endParaRPr lang="en-US" sz="3200" b="1" u="sng" cap="small" dirty="0"/>
          </a:p>
          <a:p>
            <a:endParaRPr lang="en-US" sz="3200" b="1" u="sng" cap="small" dirty="0"/>
          </a:p>
          <a:p>
            <a:endParaRPr lang="en-US" sz="3200" b="1" u="sng" cap="small" dirty="0"/>
          </a:p>
          <a:p>
            <a:endParaRPr lang="en-GB" sz="3200" dirty="0"/>
          </a:p>
        </p:txBody>
      </p:sp>
      <p:pic>
        <p:nvPicPr>
          <p:cNvPr id="8" name="圖片 7"/>
          <p:cNvPicPr/>
          <p:nvPr/>
        </p:nvPicPr>
        <p:blipFill>
          <a:blip r:embed="rId2" cstate="print">
            <a:extLst>
              <a:ext uri="{28A0092B-C50C-407E-A947-70E740481C1C}">
                <a14:useLocalDpi xmlns:a14="http://schemas.microsoft.com/office/drawing/2010/main" val="0"/>
              </a:ext>
            </a:extLst>
          </a:blip>
          <a:stretch>
            <a:fillRect/>
          </a:stretch>
        </p:blipFill>
        <p:spPr>
          <a:xfrm>
            <a:off x="971600" y="1844824"/>
            <a:ext cx="3312368" cy="2376264"/>
          </a:xfrm>
          <a:prstGeom prst="rect">
            <a:avLst/>
          </a:prstGeom>
        </p:spPr>
      </p:pic>
      <p:pic>
        <p:nvPicPr>
          <p:cNvPr id="9" name="圖片 8"/>
          <p:cNvPicPr/>
          <p:nvPr/>
        </p:nvPicPr>
        <p:blipFill>
          <a:blip r:embed="rId3" cstate="print">
            <a:extLst>
              <a:ext uri="{28A0092B-C50C-407E-A947-70E740481C1C}">
                <a14:useLocalDpi xmlns:a14="http://schemas.microsoft.com/office/drawing/2010/main" val="0"/>
              </a:ext>
            </a:extLst>
          </a:blip>
          <a:stretch>
            <a:fillRect/>
          </a:stretch>
        </p:blipFill>
        <p:spPr>
          <a:xfrm>
            <a:off x="4427984" y="1844824"/>
            <a:ext cx="3456384" cy="2376264"/>
          </a:xfrm>
          <a:prstGeom prst="rect">
            <a:avLst/>
          </a:prstGeom>
        </p:spPr>
      </p:pic>
    </p:spTree>
    <p:extLst>
      <p:ext uri="{BB962C8B-B14F-4D97-AF65-F5344CB8AC3E}">
        <p14:creationId xmlns:p14="http://schemas.microsoft.com/office/powerpoint/2010/main" val="255017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spcBef>
                <a:spcPts val="1000"/>
              </a:spcBef>
              <a:spcAft>
                <a:spcPts val="0"/>
              </a:spcAft>
            </a:pPr>
            <a:r>
              <a:rPr lang="zh-TW" altLang="en-US" kern="200" cap="small" spc="25" dirty="0">
                <a:solidFill>
                  <a:srgbClr val="C0504D"/>
                </a:solidFill>
                <a:latin typeface="Cambria"/>
                <a:cs typeface="Times New Roman"/>
              </a:rPr>
              <a:t>課程目標</a:t>
            </a:r>
            <a:endParaRPr lang="en-GB" dirty="0"/>
          </a:p>
        </p:txBody>
      </p:sp>
      <p:sp>
        <p:nvSpPr>
          <p:cNvPr id="3" name="內容版面配置區 2"/>
          <p:cNvSpPr>
            <a:spLocks noGrp="1"/>
          </p:cNvSpPr>
          <p:nvPr>
            <p:ph idx="1"/>
          </p:nvPr>
        </p:nvSpPr>
        <p:spPr/>
        <p:txBody>
          <a:bodyPr/>
          <a:lstStyle/>
          <a:p>
            <a:pPr marL="0" indent="0">
              <a:buNone/>
            </a:pPr>
            <a:r>
              <a:rPr lang="zh-TW" altLang="en-US" dirty="0"/>
              <a:t>本課程欲培養之核心職能（</a:t>
            </a:r>
            <a:r>
              <a:rPr lang="en-US" dirty="0"/>
              <a:t>competence</a:t>
            </a:r>
            <a:r>
              <a:rPr lang="zh-TW" altLang="en-US" dirty="0"/>
              <a:t>）為</a:t>
            </a:r>
            <a:r>
              <a:rPr lang="zh-TW" altLang="en-US" dirty="0">
                <a:solidFill>
                  <a:schemeClr val="accent1"/>
                </a:solidFill>
              </a:rPr>
              <a:t>領導力</a:t>
            </a:r>
            <a:r>
              <a:rPr lang="zh-TW" altLang="en-US" dirty="0"/>
              <a:t>以及</a:t>
            </a:r>
            <a:r>
              <a:rPr lang="zh-TW" altLang="en-US" dirty="0">
                <a:solidFill>
                  <a:schemeClr val="accent1"/>
                </a:solidFill>
              </a:rPr>
              <a:t>危機處理能力</a:t>
            </a:r>
            <a:r>
              <a:rPr lang="zh-TW" altLang="en-US" dirty="0"/>
              <a:t>。本課程之目標為：</a:t>
            </a:r>
            <a:endParaRPr lang="en-GB" dirty="0"/>
          </a:p>
          <a:p>
            <a:pPr lvl="0"/>
            <a:r>
              <a:rPr lang="zh-TW" altLang="en-US" dirty="0"/>
              <a:t>認識領導力與危機處理能力之核心價值。</a:t>
            </a:r>
            <a:endParaRPr lang="en-GB" dirty="0"/>
          </a:p>
          <a:p>
            <a:pPr lvl="0"/>
            <a:r>
              <a:rPr lang="zh-TW" altLang="en-US" dirty="0"/>
              <a:t>提升學員之溝通協調能力。</a:t>
            </a:r>
            <a:endParaRPr lang="en-GB" dirty="0"/>
          </a:p>
          <a:p>
            <a:pPr lvl="0"/>
            <a:r>
              <a:rPr lang="zh-TW" altLang="en-US" dirty="0"/>
              <a:t>提升學員之團隊合作能力。</a:t>
            </a:r>
            <a:endParaRPr lang="en-GB" dirty="0"/>
          </a:p>
          <a:p>
            <a:pPr lvl="0"/>
            <a:r>
              <a:rPr lang="zh-TW" altLang="en-US" dirty="0"/>
              <a:t>提升學員之基礎危機處理能力。</a:t>
            </a:r>
            <a:endParaRPr lang="en-GB" dirty="0"/>
          </a:p>
          <a:p>
            <a:pPr lvl="0"/>
            <a:r>
              <a:rPr lang="zh-TW" altLang="en-US" dirty="0"/>
              <a:t>提升學員之基礎問題解決能力。</a:t>
            </a:r>
            <a:endParaRPr lang="en-GB" dirty="0"/>
          </a:p>
        </p:txBody>
      </p:sp>
    </p:spTree>
    <p:extLst>
      <p:ext uri="{BB962C8B-B14F-4D97-AF65-F5344CB8AC3E}">
        <p14:creationId xmlns:p14="http://schemas.microsoft.com/office/powerpoint/2010/main" val="335479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第二天</a:t>
            </a:r>
            <a:endParaRPr lang="en-GB" dirty="0"/>
          </a:p>
        </p:txBody>
      </p:sp>
      <p:sp>
        <p:nvSpPr>
          <p:cNvPr id="4" name="副標題 3"/>
          <p:cNvSpPr>
            <a:spLocks noGrp="1"/>
          </p:cNvSpPr>
          <p:nvPr>
            <p:ph type="subTitle" idx="1"/>
          </p:nvPr>
        </p:nvSpPr>
        <p:spPr>
          <a:xfrm>
            <a:off x="762000" y="4724400"/>
            <a:ext cx="7194376" cy="990600"/>
          </a:xfrm>
        </p:spPr>
        <p:txBody>
          <a:bodyPr>
            <a:normAutofit fontScale="77500" lnSpcReduction="20000"/>
          </a:bodyPr>
          <a:lstStyle/>
          <a:p>
            <a:r>
              <a:rPr lang="zh-TW" altLang="en-US" dirty="0"/>
              <a:t>危機處理訓練：</a:t>
            </a:r>
            <a:endParaRPr lang="en-US" altLang="zh-TW" dirty="0"/>
          </a:p>
          <a:p>
            <a:r>
              <a:rPr lang="zh-TW" altLang="en-US" dirty="0"/>
              <a:t>認識危機、問題解決方針、危機處理模擬、管理與合作</a:t>
            </a:r>
          </a:p>
        </p:txBody>
      </p:sp>
    </p:spTree>
    <p:extLst>
      <p:ext uri="{BB962C8B-B14F-4D97-AF65-F5344CB8AC3E}">
        <p14:creationId xmlns:p14="http://schemas.microsoft.com/office/powerpoint/2010/main" val="220528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認識危機處理</a:t>
            </a:r>
            <a:endParaRPr lang="en-GB"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692696"/>
            <a:ext cx="6372708" cy="4248472"/>
          </a:xfrm>
        </p:spPr>
      </p:pic>
    </p:spTree>
    <p:extLst>
      <p:ext uri="{BB962C8B-B14F-4D97-AF65-F5344CB8AC3E}">
        <p14:creationId xmlns:p14="http://schemas.microsoft.com/office/powerpoint/2010/main" val="1651134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訓練活動說明</a:t>
            </a:r>
            <a:endParaRPr lang="en-GB" dirty="0"/>
          </a:p>
        </p:txBody>
      </p:sp>
      <p:sp>
        <p:nvSpPr>
          <p:cNvPr id="3" name="內容版面配置區 2"/>
          <p:cNvSpPr>
            <a:spLocks noGrp="1"/>
          </p:cNvSpPr>
          <p:nvPr>
            <p:ph idx="1"/>
          </p:nvPr>
        </p:nvSpPr>
        <p:spPr/>
        <p:txBody>
          <a:bodyPr>
            <a:normAutofit/>
          </a:bodyPr>
          <a:lstStyle/>
          <a:p>
            <a:r>
              <a:rPr lang="zh-TW" altLang="en-US" sz="3200" b="1" u="sng" cap="small" dirty="0"/>
              <a:t>認識危機處理：「斤斤計較」</a:t>
            </a:r>
            <a:endParaRPr lang="en-US" sz="3200" b="1" u="sng" cap="small" dirty="0"/>
          </a:p>
          <a:p>
            <a:endParaRPr lang="en-US" sz="3200" b="1" u="sng" cap="small" dirty="0"/>
          </a:p>
          <a:p>
            <a:endParaRPr lang="en-US" sz="3200" b="1" u="sng" cap="small" dirty="0"/>
          </a:p>
          <a:p>
            <a:endParaRPr lang="en-US" sz="3200" b="1" u="sng" cap="small" dirty="0"/>
          </a:p>
          <a:p>
            <a:endParaRPr lang="en-US" sz="3200" b="1" u="sng" cap="small" dirty="0"/>
          </a:p>
          <a:p>
            <a:endParaRPr lang="en-GB" sz="3200" dirty="0"/>
          </a:p>
        </p:txBody>
      </p:sp>
      <p:pic>
        <p:nvPicPr>
          <p:cNvPr id="6" name="圖片 5"/>
          <p:cNvPicPr/>
          <p:nvPr/>
        </p:nvPicPr>
        <p:blipFill>
          <a:blip r:embed="rId2" cstate="print">
            <a:extLst>
              <a:ext uri="{28A0092B-C50C-407E-A947-70E740481C1C}">
                <a14:useLocalDpi xmlns:a14="http://schemas.microsoft.com/office/drawing/2010/main" val="0"/>
              </a:ext>
            </a:extLst>
          </a:blip>
          <a:stretch>
            <a:fillRect/>
          </a:stretch>
        </p:blipFill>
        <p:spPr>
          <a:xfrm>
            <a:off x="795940" y="1988840"/>
            <a:ext cx="3560035" cy="2304256"/>
          </a:xfrm>
          <a:prstGeom prst="rect">
            <a:avLst/>
          </a:prstGeom>
        </p:spPr>
      </p:pic>
      <p:pic>
        <p:nvPicPr>
          <p:cNvPr id="7" name="圖片 6"/>
          <p:cNvPicPr/>
          <p:nvPr/>
        </p:nvPicPr>
        <p:blipFill>
          <a:blip r:embed="rId3" cstate="print">
            <a:extLst>
              <a:ext uri="{28A0092B-C50C-407E-A947-70E740481C1C}">
                <a14:useLocalDpi xmlns:a14="http://schemas.microsoft.com/office/drawing/2010/main" val="0"/>
              </a:ext>
            </a:extLst>
          </a:blip>
          <a:stretch>
            <a:fillRect/>
          </a:stretch>
        </p:blipFill>
        <p:spPr>
          <a:xfrm>
            <a:off x="4427984" y="1988840"/>
            <a:ext cx="3456384" cy="2304256"/>
          </a:xfrm>
          <a:prstGeom prst="rect">
            <a:avLst/>
          </a:prstGeom>
        </p:spPr>
      </p:pic>
    </p:spTree>
    <p:extLst>
      <p:ext uri="{BB962C8B-B14F-4D97-AF65-F5344CB8AC3E}">
        <p14:creationId xmlns:p14="http://schemas.microsoft.com/office/powerpoint/2010/main" val="3432969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訓練活動說明</a:t>
            </a:r>
            <a:endParaRPr lang="en-GB" dirty="0"/>
          </a:p>
        </p:txBody>
      </p:sp>
      <p:sp>
        <p:nvSpPr>
          <p:cNvPr id="3" name="內容版面配置區 2"/>
          <p:cNvSpPr>
            <a:spLocks noGrp="1"/>
          </p:cNvSpPr>
          <p:nvPr>
            <p:ph idx="1"/>
          </p:nvPr>
        </p:nvSpPr>
        <p:spPr/>
        <p:txBody>
          <a:bodyPr>
            <a:normAutofit/>
          </a:bodyPr>
          <a:lstStyle/>
          <a:p>
            <a:r>
              <a:rPr lang="zh-TW" altLang="en-US" sz="3200" b="1" u="sng" cap="small" dirty="0"/>
              <a:t>認識危機處理：「危機與轉機」</a:t>
            </a:r>
            <a:endParaRPr lang="en-US" sz="3200" b="1" u="sng" cap="small" dirty="0"/>
          </a:p>
          <a:p>
            <a:endParaRPr lang="en-US" sz="3200" b="1" u="sng" cap="small" dirty="0"/>
          </a:p>
          <a:p>
            <a:endParaRPr lang="en-US" sz="3200" b="1" u="sng" cap="small" dirty="0"/>
          </a:p>
          <a:p>
            <a:endParaRPr lang="en-US" sz="3200" b="1" u="sng" cap="small" dirty="0"/>
          </a:p>
          <a:p>
            <a:endParaRPr lang="en-US" sz="3200" b="1" u="sng" cap="small" dirty="0"/>
          </a:p>
          <a:p>
            <a:endParaRPr lang="en-GB" sz="3200" dirty="0"/>
          </a:p>
        </p:txBody>
      </p:sp>
      <p:pic>
        <p:nvPicPr>
          <p:cNvPr id="6" name="圖片 5"/>
          <p:cNvPicPr/>
          <p:nvPr/>
        </p:nvPicPr>
        <p:blipFill>
          <a:blip r:embed="rId2" cstate="print">
            <a:extLst>
              <a:ext uri="{28A0092B-C50C-407E-A947-70E740481C1C}">
                <a14:useLocalDpi xmlns:a14="http://schemas.microsoft.com/office/drawing/2010/main" val="0"/>
              </a:ext>
            </a:extLst>
          </a:blip>
          <a:stretch>
            <a:fillRect/>
          </a:stretch>
        </p:blipFill>
        <p:spPr>
          <a:xfrm>
            <a:off x="4572000" y="2060848"/>
            <a:ext cx="3384376" cy="2277864"/>
          </a:xfrm>
          <a:prstGeom prst="rect">
            <a:avLst/>
          </a:prstGeom>
        </p:spPr>
      </p:pic>
      <p:pic>
        <p:nvPicPr>
          <p:cNvPr id="7" name="圖片 6"/>
          <p:cNvPicPr/>
          <p:nvPr/>
        </p:nvPicPr>
        <p:blipFill>
          <a:blip r:embed="rId3" cstate="print">
            <a:extLst>
              <a:ext uri="{28A0092B-C50C-407E-A947-70E740481C1C}">
                <a14:useLocalDpi xmlns:a14="http://schemas.microsoft.com/office/drawing/2010/main" val="0"/>
              </a:ext>
            </a:extLst>
          </a:blip>
          <a:stretch>
            <a:fillRect/>
          </a:stretch>
        </p:blipFill>
        <p:spPr>
          <a:xfrm>
            <a:off x="899592" y="2060848"/>
            <a:ext cx="3528392" cy="2277864"/>
          </a:xfrm>
          <a:prstGeom prst="rect">
            <a:avLst/>
          </a:prstGeom>
        </p:spPr>
      </p:pic>
    </p:spTree>
    <p:extLst>
      <p:ext uri="{BB962C8B-B14F-4D97-AF65-F5344CB8AC3E}">
        <p14:creationId xmlns:p14="http://schemas.microsoft.com/office/powerpoint/2010/main" val="343296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何鴻榮大師</a:t>
            </a:r>
            <a:endParaRPr lang="en-GB" dirty="0"/>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7238" y="1124744"/>
            <a:ext cx="6228692" cy="4152461"/>
          </a:xfrm>
        </p:spPr>
      </p:pic>
      <p:sp>
        <p:nvSpPr>
          <p:cNvPr id="8" name="矩形 7"/>
          <p:cNvSpPr/>
          <p:nvPr/>
        </p:nvSpPr>
        <p:spPr>
          <a:xfrm>
            <a:off x="827584" y="548680"/>
            <a:ext cx="4846895" cy="461665"/>
          </a:xfrm>
          <a:prstGeom prst="rect">
            <a:avLst/>
          </a:prstGeom>
        </p:spPr>
        <p:txBody>
          <a:bodyPr wrap="square">
            <a:spAutoFit/>
          </a:bodyPr>
          <a:lstStyle/>
          <a:p>
            <a:pPr marL="285750" indent="-285750">
              <a:buFont typeface="Arial" panose="020B0604020202020204" pitchFamily="34" charset="0"/>
              <a:buChar char="•"/>
            </a:pPr>
            <a:r>
              <a:rPr lang="zh-TW" altLang="en-US" sz="2400" b="1" u="sng" cap="small" dirty="0"/>
              <a:t>危機處理實務：大師講堂</a:t>
            </a:r>
            <a:endParaRPr lang="en-US" altLang="zh-TW" sz="2400" b="1" u="sng" cap="small" dirty="0"/>
          </a:p>
        </p:txBody>
      </p:sp>
    </p:spTree>
    <p:extLst>
      <p:ext uri="{BB962C8B-B14F-4D97-AF65-F5344CB8AC3E}">
        <p14:creationId xmlns:p14="http://schemas.microsoft.com/office/powerpoint/2010/main" val="3366927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訓練活動說明</a:t>
            </a:r>
            <a:endParaRPr lang="en-GB" dirty="0"/>
          </a:p>
        </p:txBody>
      </p:sp>
      <p:sp>
        <p:nvSpPr>
          <p:cNvPr id="3" name="內容版面配置區 2"/>
          <p:cNvSpPr>
            <a:spLocks noGrp="1"/>
          </p:cNvSpPr>
          <p:nvPr>
            <p:ph idx="1"/>
          </p:nvPr>
        </p:nvSpPr>
        <p:spPr/>
        <p:txBody>
          <a:bodyPr/>
          <a:lstStyle/>
          <a:p>
            <a:r>
              <a:rPr lang="zh-TW" altLang="en-US" b="1" u="sng" cap="small" dirty="0"/>
              <a:t>危機處理實務：「橫跨怒海」</a:t>
            </a:r>
            <a:endParaRPr lang="en-US" b="1" u="sng" cap="small" dirty="0"/>
          </a:p>
          <a:p>
            <a:endParaRPr lang="en-US" dirty="0"/>
          </a:p>
          <a:p>
            <a:endParaRPr lang="en-US" dirty="0"/>
          </a:p>
          <a:p>
            <a:endParaRPr lang="en-US" dirty="0"/>
          </a:p>
          <a:p>
            <a:endParaRPr lang="en-US" dirty="0"/>
          </a:p>
          <a:p>
            <a:endParaRPr lang="en-GB" dirty="0"/>
          </a:p>
        </p:txBody>
      </p:sp>
      <p:pic>
        <p:nvPicPr>
          <p:cNvPr id="4" name="圖片 3"/>
          <p:cNvPicPr/>
          <p:nvPr/>
        </p:nvPicPr>
        <p:blipFill>
          <a:blip r:embed="rId2" cstate="print">
            <a:extLst>
              <a:ext uri="{28A0092B-C50C-407E-A947-70E740481C1C}">
                <a14:useLocalDpi xmlns:a14="http://schemas.microsoft.com/office/drawing/2010/main" val="0"/>
              </a:ext>
            </a:extLst>
          </a:blip>
          <a:stretch>
            <a:fillRect/>
          </a:stretch>
        </p:blipFill>
        <p:spPr>
          <a:xfrm>
            <a:off x="899592" y="1988840"/>
            <a:ext cx="3312368" cy="2376264"/>
          </a:xfrm>
          <a:prstGeom prst="rect">
            <a:avLst/>
          </a:prstGeom>
        </p:spPr>
      </p:pic>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4355976" y="1988840"/>
            <a:ext cx="3168352" cy="2376264"/>
          </a:xfrm>
          <a:prstGeom prst="rect">
            <a:avLst/>
          </a:prstGeom>
        </p:spPr>
      </p:pic>
    </p:spTree>
    <p:extLst>
      <p:ext uri="{BB962C8B-B14F-4D97-AF65-F5344CB8AC3E}">
        <p14:creationId xmlns:p14="http://schemas.microsoft.com/office/powerpoint/2010/main" val="2476009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「橫跨怒海」花絮</a:t>
            </a:r>
            <a:endParaRPr lang="en-GB" dirty="0"/>
          </a:p>
        </p:txBody>
      </p:sp>
      <p:pic>
        <p:nvPicPr>
          <p:cNvPr id="4" name="內容版面配置區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692696"/>
            <a:ext cx="3672408" cy="2664296"/>
          </a:xfrm>
          <a:prstGeom prst="rect">
            <a:avLst/>
          </a:prstGeom>
        </p:spPr>
      </p:pic>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4499992" y="2996952"/>
            <a:ext cx="3456384" cy="2304256"/>
          </a:xfrm>
          <a:prstGeom prst="rect">
            <a:avLst/>
          </a:prstGeom>
        </p:spPr>
      </p:pic>
    </p:spTree>
    <p:extLst>
      <p:ext uri="{BB962C8B-B14F-4D97-AF65-F5344CB8AC3E}">
        <p14:creationId xmlns:p14="http://schemas.microsoft.com/office/powerpoint/2010/main" val="2582405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「橫跨怒海」花絮</a:t>
            </a:r>
            <a:endParaRPr lang="en-GB"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04663"/>
            <a:ext cx="3272590" cy="4908885"/>
          </a:xfrm>
          <a:prstGeom prst="rect">
            <a:avLst/>
          </a:prstGeom>
        </p:spPr>
      </p:pic>
      <p:pic>
        <p:nvPicPr>
          <p:cNvPr id="11" name="內容版面配置區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55976" y="404662"/>
            <a:ext cx="3272590" cy="4908885"/>
          </a:xfrm>
        </p:spPr>
      </p:pic>
    </p:spTree>
    <p:extLst>
      <p:ext uri="{BB962C8B-B14F-4D97-AF65-F5344CB8AC3E}">
        <p14:creationId xmlns:p14="http://schemas.microsoft.com/office/powerpoint/2010/main" val="688121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GB"/>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525934"/>
            <a:ext cx="3956670" cy="263778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415164"/>
            <a:ext cx="4033258" cy="2688839"/>
          </a:xfrm>
          <a:prstGeom prst="rect">
            <a:avLst/>
          </a:prstGeom>
        </p:spPr>
      </p:pic>
      <p:pic>
        <p:nvPicPr>
          <p:cNvPr id="7" name="內容版面配置區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766" y="3431536"/>
            <a:ext cx="4008701" cy="2672467"/>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8766" y="548678"/>
            <a:ext cx="3985682" cy="2657121"/>
          </a:xfrm>
          <a:prstGeom prst="rect">
            <a:avLst/>
          </a:prstGeom>
        </p:spPr>
      </p:pic>
    </p:spTree>
    <p:extLst>
      <p:ext uri="{BB962C8B-B14F-4D97-AF65-F5344CB8AC3E}">
        <p14:creationId xmlns:p14="http://schemas.microsoft.com/office/powerpoint/2010/main" val="1486618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學習評量與反饋</a:t>
            </a:r>
            <a:endParaRPr lang="en-GB" dirty="0"/>
          </a:p>
        </p:txBody>
      </p:sp>
      <p:pic>
        <p:nvPicPr>
          <p:cNvPr id="4" name="內容版面配置區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2060848"/>
            <a:ext cx="3384376" cy="2088232"/>
          </a:xfrm>
          <a:prstGeom prst="rect">
            <a:avLst/>
          </a:prstGeom>
        </p:spPr>
      </p:pic>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4139952" y="2060848"/>
            <a:ext cx="3240360" cy="2088232"/>
          </a:xfrm>
          <a:prstGeom prst="rect">
            <a:avLst/>
          </a:prstGeom>
        </p:spPr>
      </p:pic>
    </p:spTree>
    <p:extLst>
      <p:ext uri="{BB962C8B-B14F-4D97-AF65-F5344CB8AC3E}">
        <p14:creationId xmlns:p14="http://schemas.microsoft.com/office/powerpoint/2010/main" val="266011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課程特色</a:t>
            </a:r>
            <a:endParaRPr lang="en-GB" dirty="0"/>
          </a:p>
        </p:txBody>
      </p:sp>
      <p:sp>
        <p:nvSpPr>
          <p:cNvPr id="3" name="內容版面配置區 2"/>
          <p:cNvSpPr>
            <a:spLocks noGrp="1"/>
          </p:cNvSpPr>
          <p:nvPr>
            <p:ph idx="1"/>
          </p:nvPr>
        </p:nvSpPr>
        <p:spPr/>
        <p:txBody>
          <a:bodyPr/>
          <a:lstStyle/>
          <a:p>
            <a:r>
              <a:rPr lang="zh-TW" altLang="en-US" dirty="0"/>
              <a:t>本課程設計主要以小班（</a:t>
            </a:r>
            <a:r>
              <a:rPr lang="en-GB" dirty="0"/>
              <a:t>20-25</a:t>
            </a:r>
            <a:r>
              <a:rPr lang="zh-TW" altLang="en-US" dirty="0"/>
              <a:t>人）進行教學，除了邀請知名大師級講座進行授課外，也安排了隨班教練（</a:t>
            </a:r>
            <a:r>
              <a:rPr lang="en-US" dirty="0"/>
              <a:t>coach</a:t>
            </a:r>
            <a:r>
              <a:rPr lang="zh-TW" altLang="en-US" dirty="0"/>
              <a:t>）全程參與，並透過行動學習（</a:t>
            </a:r>
            <a:r>
              <a:rPr lang="en-US" dirty="0"/>
              <a:t>Action Learning</a:t>
            </a:r>
            <a:r>
              <a:rPr lang="zh-TW" altLang="en-US" dirty="0"/>
              <a:t>）、遊戲式學習（</a:t>
            </a:r>
            <a:r>
              <a:rPr lang="en-US" dirty="0"/>
              <a:t>Game-Based Learning</a:t>
            </a:r>
            <a:r>
              <a:rPr lang="zh-TW" altLang="en-US" dirty="0"/>
              <a:t>）、經驗學習（</a:t>
            </a:r>
            <a:r>
              <a:rPr lang="en-US" dirty="0"/>
              <a:t>Experimental Learning</a:t>
            </a:r>
            <a:r>
              <a:rPr lang="zh-TW" altLang="en-US" dirty="0"/>
              <a:t>），以建構學員基礎之核心職能。</a:t>
            </a:r>
            <a:endParaRPr lang="en-GB" dirty="0"/>
          </a:p>
        </p:txBody>
      </p:sp>
    </p:spTree>
    <p:extLst>
      <p:ext uri="{BB962C8B-B14F-4D97-AF65-F5344CB8AC3E}">
        <p14:creationId xmlns:p14="http://schemas.microsoft.com/office/powerpoint/2010/main" val="374798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訓練成果展示</a:t>
            </a:r>
            <a:endParaRPr lang="en-GB" dirty="0"/>
          </a:p>
        </p:txBody>
      </p:sp>
      <p:sp>
        <p:nvSpPr>
          <p:cNvPr id="4" name="文字版面配置區 3"/>
          <p:cNvSpPr>
            <a:spLocks noGrp="1"/>
          </p:cNvSpPr>
          <p:nvPr>
            <p:ph type="body" idx="1"/>
          </p:nvPr>
        </p:nvSpPr>
        <p:spPr/>
        <p:txBody>
          <a:bodyPr/>
          <a:lstStyle/>
          <a:p>
            <a:r>
              <a:rPr lang="zh-TW" altLang="en-US" dirty="0"/>
              <a:t>學員回饋</a:t>
            </a:r>
          </a:p>
        </p:txBody>
      </p:sp>
    </p:spTree>
    <p:extLst>
      <p:ext uri="{BB962C8B-B14F-4D97-AF65-F5344CB8AC3E}">
        <p14:creationId xmlns:p14="http://schemas.microsoft.com/office/powerpoint/2010/main" val="2228325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學員反饋</a:t>
            </a:r>
            <a:endParaRPr lang="en-GB"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21156"/>
              </p:ext>
            </p:extLst>
          </p:nvPr>
        </p:nvGraphicFramePr>
        <p:xfrm>
          <a:off x="179512" y="1484784"/>
          <a:ext cx="4392488"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圖表 6"/>
          <p:cNvGraphicFramePr/>
          <p:nvPr>
            <p:extLst>
              <p:ext uri="{D42A27DB-BD31-4B8C-83A1-F6EECF244321}">
                <p14:modId xmlns:p14="http://schemas.microsoft.com/office/powerpoint/2010/main" val="3864313366"/>
              </p:ext>
            </p:extLst>
          </p:nvPr>
        </p:nvGraphicFramePr>
        <p:xfrm>
          <a:off x="4572000" y="1556792"/>
          <a:ext cx="4176464"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720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學員反饋</a:t>
            </a:r>
            <a:endParaRPr lang="en-GB"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887389471"/>
              </p:ext>
            </p:extLst>
          </p:nvPr>
        </p:nvGraphicFramePr>
        <p:xfrm>
          <a:off x="611560" y="1268760"/>
          <a:ext cx="4170040"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圖表 6"/>
          <p:cNvGraphicFramePr/>
          <p:nvPr>
            <p:extLst>
              <p:ext uri="{D42A27DB-BD31-4B8C-83A1-F6EECF244321}">
                <p14:modId xmlns:p14="http://schemas.microsoft.com/office/powerpoint/2010/main" val="3311244009"/>
              </p:ext>
            </p:extLst>
          </p:nvPr>
        </p:nvGraphicFramePr>
        <p:xfrm>
          <a:off x="4788024" y="1268760"/>
          <a:ext cx="4104456"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551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500" dirty="0"/>
              <a:t>上完此次的訓練課程，您會推薦給其他同學、朋友前來參加嗎？</a:t>
            </a:r>
            <a:endParaRPr lang="en-GB" sz="3500" dirty="0"/>
          </a:p>
        </p:txBody>
      </p:sp>
      <p:graphicFrame>
        <p:nvGraphicFramePr>
          <p:cNvPr id="5" name="內容版面配置區 4"/>
          <p:cNvGraphicFramePr>
            <a:graphicFrameLocks noGrp="1"/>
          </p:cNvGraphicFramePr>
          <p:nvPr>
            <p:ph idx="1"/>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5270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500" dirty="0"/>
              <a:t>學員在參與本次課程</a:t>
            </a:r>
            <a:r>
              <a:rPr lang="en-GB" sz="3500" dirty="0"/>
              <a:t>2</a:t>
            </a:r>
            <a:r>
              <a:rPr lang="zh-TW" altLang="en-US" sz="3500" dirty="0"/>
              <a:t>天所使用到的「核心職能」（</a:t>
            </a:r>
            <a:r>
              <a:rPr lang="en-GB" sz="3500" dirty="0"/>
              <a:t>competence</a:t>
            </a:r>
            <a:r>
              <a:rPr lang="zh-TW" altLang="en-US" sz="3500" dirty="0"/>
              <a:t>）次數長條圖</a:t>
            </a:r>
            <a:endParaRPr lang="en-GB" sz="3500" dirty="0"/>
          </a:p>
        </p:txBody>
      </p:sp>
      <p:graphicFrame>
        <p:nvGraphicFramePr>
          <p:cNvPr id="5" name="內容版面配置區 4"/>
          <p:cNvGraphicFramePr>
            <a:graphicFrameLocks noGrp="1"/>
          </p:cNvGraphicFramePr>
          <p:nvPr>
            <p:ph idx="1"/>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8877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質化意見回饋</a:t>
            </a:r>
            <a:endParaRPr lang="en-GB" dirty="0"/>
          </a:p>
        </p:txBody>
      </p:sp>
      <p:sp>
        <p:nvSpPr>
          <p:cNvPr id="3" name="內容版面配置區 2"/>
          <p:cNvSpPr>
            <a:spLocks noGrp="1"/>
          </p:cNvSpPr>
          <p:nvPr>
            <p:ph idx="1"/>
          </p:nvPr>
        </p:nvSpPr>
        <p:spPr>
          <a:xfrm>
            <a:off x="762000" y="685800"/>
            <a:ext cx="7543800" cy="4399384"/>
          </a:xfrm>
        </p:spPr>
        <p:txBody>
          <a:bodyPr>
            <a:normAutofit fontScale="55000" lnSpcReduction="20000"/>
          </a:bodyPr>
          <a:lstStyle/>
          <a:p>
            <a:r>
              <a:rPr lang="en-GB" sz="3800" dirty="0"/>
              <a:t>A-4</a:t>
            </a:r>
            <a:r>
              <a:rPr lang="zh-TW" altLang="en-US" sz="3800" dirty="0"/>
              <a:t>：親自體驗箇中問題，從中所學得的容易吸收、消化，很棒！</a:t>
            </a:r>
            <a:endParaRPr lang="en-GB" sz="3800" dirty="0"/>
          </a:p>
          <a:p>
            <a:r>
              <a:rPr lang="en-GB" sz="3800" dirty="0"/>
              <a:t>R-3</a:t>
            </a:r>
            <a:r>
              <a:rPr lang="zh-TW" altLang="en-US" sz="3800" dirty="0"/>
              <a:t>：學習到很多東西，非常實用，師資陣容也強！</a:t>
            </a:r>
            <a:endParaRPr lang="en-GB" sz="3800" dirty="0"/>
          </a:p>
          <a:p>
            <a:r>
              <a:rPr lang="en-GB" sz="3800" dirty="0"/>
              <a:t>R-9</a:t>
            </a:r>
            <a:r>
              <a:rPr lang="zh-TW" altLang="en-US" sz="3800" dirty="0"/>
              <a:t>：課程規劃生動有趣，且真的有使我們思考。</a:t>
            </a:r>
            <a:endParaRPr lang="en-GB" sz="3800" dirty="0"/>
          </a:p>
          <a:p>
            <a:r>
              <a:rPr lang="en-GB" sz="3800" dirty="0"/>
              <a:t>R-20</a:t>
            </a:r>
            <a:r>
              <a:rPr lang="zh-TW" altLang="en-US" sz="3800" dirty="0"/>
              <a:t>：大師講堂部份受用無窮，從前輩身上學習到難得可貴的經驗，遊戲搭配課程相當有趣，又可以學習，模擬情境，就算沒有完全符合實況，但可以體會到那情況。</a:t>
            </a:r>
            <a:endParaRPr lang="en-GB" sz="3800" dirty="0"/>
          </a:p>
          <a:p>
            <a:r>
              <a:rPr lang="en-GB" sz="3800" dirty="0"/>
              <a:t>R-21</a:t>
            </a:r>
            <a:r>
              <a:rPr lang="zh-TW" altLang="en-US" sz="3800" dirty="0"/>
              <a:t>：欲達到每個任務的目標可以有很多種方式，但整合全部人的想法與意見是非常困難的事，所以溝通就便得格外重要，團隊合作是這次訓練我所學之寶貴經驗。</a:t>
            </a:r>
            <a:endParaRPr lang="en-GB" sz="3800" dirty="0"/>
          </a:p>
          <a:p>
            <a:r>
              <a:rPr lang="en-GB" sz="3800" dirty="0"/>
              <a:t>R-18</a:t>
            </a:r>
            <a:r>
              <a:rPr lang="zh-TW" altLang="en-US" sz="3800" dirty="0"/>
              <a:t>：透過這堂課程中，學習到很多，對自己未來有幫助的東西，像是判斷力、思辨力，這些東西都能經常派上用場。</a:t>
            </a:r>
            <a:endParaRPr lang="en-GB" sz="3800" dirty="0"/>
          </a:p>
          <a:p>
            <a:r>
              <a:rPr lang="en-GB" sz="3800" dirty="0"/>
              <a:t>R-13</a:t>
            </a:r>
            <a:r>
              <a:rPr lang="zh-TW" altLang="en-US" sz="3800" dirty="0"/>
              <a:t>：是一個不錯的入門訓練有關領導者跟問題解決課程。</a:t>
            </a:r>
            <a:endParaRPr lang="en-GB" dirty="0"/>
          </a:p>
        </p:txBody>
      </p:sp>
    </p:spTree>
    <p:extLst>
      <p:ext uri="{BB962C8B-B14F-4D97-AF65-F5344CB8AC3E}">
        <p14:creationId xmlns:p14="http://schemas.microsoft.com/office/powerpoint/2010/main" val="4060475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訓練成果綜整</a:t>
            </a:r>
            <a:endParaRPr lang="en-GB" dirty="0"/>
          </a:p>
        </p:txBody>
      </p:sp>
      <p:sp>
        <p:nvSpPr>
          <p:cNvPr id="3" name="內容版面配置區 2"/>
          <p:cNvSpPr>
            <a:spLocks noGrp="1"/>
          </p:cNvSpPr>
          <p:nvPr>
            <p:ph idx="1"/>
          </p:nvPr>
        </p:nvSpPr>
        <p:spPr/>
        <p:txBody>
          <a:bodyPr>
            <a:noAutofit/>
          </a:bodyPr>
          <a:lstStyle/>
          <a:p>
            <a:pPr lvl="0"/>
            <a:r>
              <a:rPr lang="zh-TW" altLang="en-US" sz="2100" dirty="0"/>
              <a:t>在訓練的課程中，具體培訓學員提升其「溝通力」。</a:t>
            </a:r>
            <a:endParaRPr lang="en-GB" sz="2100" dirty="0"/>
          </a:p>
          <a:p>
            <a:pPr lvl="0"/>
            <a:r>
              <a:rPr lang="zh-TW" altLang="en-US" sz="2100" dirty="0"/>
              <a:t>在訓練的課程中，具體培訓學員提升其「團隊合作力」。</a:t>
            </a:r>
            <a:endParaRPr lang="en-GB" sz="2100" dirty="0"/>
          </a:p>
          <a:p>
            <a:pPr lvl="0"/>
            <a:r>
              <a:rPr lang="zh-TW" altLang="en-US" sz="2100" dirty="0"/>
              <a:t>在訓練的課程中，具體培訓學員提升其「領導力」。</a:t>
            </a:r>
            <a:endParaRPr lang="en-GB" sz="2100" dirty="0"/>
          </a:p>
          <a:p>
            <a:pPr lvl="0"/>
            <a:r>
              <a:rPr lang="zh-TW" altLang="en-US" sz="2100" dirty="0"/>
              <a:t>在訓練的課程中，具體培訓學員提升其「問題解決能力」。</a:t>
            </a:r>
            <a:endParaRPr lang="en-GB" sz="2100" dirty="0"/>
          </a:p>
          <a:p>
            <a:pPr lvl="0"/>
            <a:r>
              <a:rPr lang="zh-TW" altLang="en-US" sz="2100" dirty="0"/>
              <a:t>此外，本課程訓練中，也培訓學員具體使用其「組織力」、「思辨力」、「創造力」、「抗壓力」、「判斷力」以及「表現力」。</a:t>
            </a:r>
            <a:endParaRPr lang="en-GB" sz="2100" dirty="0"/>
          </a:p>
          <a:p>
            <a:pPr lvl="0"/>
            <a:r>
              <a:rPr lang="zh-TW" altLang="en-US" sz="2100" dirty="0"/>
              <a:t>從大師的演講中，學員獲得相當實用的「領導力」與「危機處理」概念（在「領導力實務」模組中，</a:t>
            </a:r>
            <a:r>
              <a:rPr lang="zh-TW" altLang="en-US" sz="2100" dirty="0">
                <a:solidFill>
                  <a:schemeClr val="accent1"/>
                </a:solidFill>
              </a:rPr>
              <a:t>認為「非常有幫助」與「很有幫助」的學員共佔了</a:t>
            </a:r>
            <a:r>
              <a:rPr lang="en-GB" sz="2100" dirty="0">
                <a:solidFill>
                  <a:schemeClr val="accent1"/>
                </a:solidFill>
              </a:rPr>
              <a:t>92</a:t>
            </a:r>
            <a:r>
              <a:rPr lang="zh-TW" altLang="en-US" sz="2100" dirty="0">
                <a:solidFill>
                  <a:schemeClr val="accent1"/>
                </a:solidFill>
              </a:rPr>
              <a:t>％；</a:t>
            </a:r>
            <a:r>
              <a:rPr lang="zh-TW" altLang="en-US" sz="2100" dirty="0"/>
              <a:t>在「危機處理實務」模組中，認為</a:t>
            </a:r>
            <a:r>
              <a:rPr lang="zh-TW" altLang="en-US" sz="2100" dirty="0">
                <a:solidFill>
                  <a:schemeClr val="accent1"/>
                </a:solidFill>
              </a:rPr>
              <a:t>「非常有幫助」與「很有幫助」的學員佔</a:t>
            </a:r>
            <a:r>
              <a:rPr lang="en-GB" sz="2100" dirty="0">
                <a:solidFill>
                  <a:schemeClr val="accent1"/>
                </a:solidFill>
              </a:rPr>
              <a:t>86</a:t>
            </a:r>
            <a:r>
              <a:rPr lang="zh-TW" altLang="en-US" sz="2100" dirty="0">
                <a:solidFill>
                  <a:schemeClr val="accent1"/>
                </a:solidFill>
              </a:rPr>
              <a:t>％）。</a:t>
            </a:r>
            <a:endParaRPr lang="en-GB" sz="2100" dirty="0">
              <a:solidFill>
                <a:schemeClr val="accent1"/>
              </a:solidFill>
            </a:endParaRPr>
          </a:p>
        </p:txBody>
      </p:sp>
    </p:spTree>
    <p:extLst>
      <p:ext uri="{BB962C8B-B14F-4D97-AF65-F5344CB8AC3E}">
        <p14:creationId xmlns:p14="http://schemas.microsoft.com/office/powerpoint/2010/main" val="2788459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訓練成果綜整</a:t>
            </a:r>
            <a:endParaRPr lang="en-GB" dirty="0"/>
          </a:p>
        </p:txBody>
      </p:sp>
      <p:sp>
        <p:nvSpPr>
          <p:cNvPr id="3" name="內容版面配置區 2"/>
          <p:cNvSpPr>
            <a:spLocks noGrp="1"/>
          </p:cNvSpPr>
          <p:nvPr>
            <p:ph idx="1"/>
          </p:nvPr>
        </p:nvSpPr>
        <p:spPr/>
        <p:txBody>
          <a:bodyPr>
            <a:normAutofit lnSpcReduction="10000"/>
          </a:bodyPr>
          <a:lstStyle/>
          <a:p>
            <a:pPr lvl="0"/>
            <a:r>
              <a:rPr lang="zh-TW" altLang="en-US" dirty="0"/>
              <a:t>在「認識領導力」課程模組中，共有</a:t>
            </a:r>
            <a:r>
              <a:rPr lang="en-GB" dirty="0">
                <a:solidFill>
                  <a:schemeClr val="accent1"/>
                </a:solidFill>
              </a:rPr>
              <a:t>84</a:t>
            </a:r>
            <a:r>
              <a:rPr lang="zh-TW" altLang="en-US" dirty="0">
                <a:solidFill>
                  <a:schemeClr val="accent1"/>
                </a:solidFill>
              </a:rPr>
              <a:t>％</a:t>
            </a:r>
            <a:r>
              <a:rPr lang="zh-TW" altLang="en-US" dirty="0"/>
              <a:t>的學員認為「非常有幫助」或「很有幫助」。</a:t>
            </a:r>
            <a:endParaRPr lang="en-GB" dirty="0"/>
          </a:p>
          <a:p>
            <a:pPr lvl="0"/>
            <a:r>
              <a:rPr lang="zh-TW" altLang="en-US" dirty="0"/>
              <a:t>在「認識危機處理」課程模組中，共有</a:t>
            </a:r>
            <a:r>
              <a:rPr lang="en-GB" dirty="0">
                <a:solidFill>
                  <a:schemeClr val="accent1"/>
                </a:solidFill>
              </a:rPr>
              <a:t>87</a:t>
            </a:r>
            <a:r>
              <a:rPr lang="zh-TW" altLang="en-US" dirty="0">
                <a:solidFill>
                  <a:schemeClr val="accent1"/>
                </a:solidFill>
              </a:rPr>
              <a:t>％</a:t>
            </a:r>
            <a:r>
              <a:rPr lang="zh-TW" altLang="en-US" dirty="0"/>
              <a:t>的學員認為「非常有幫助」或「很有幫助」。</a:t>
            </a:r>
            <a:endParaRPr lang="en-GB" dirty="0"/>
          </a:p>
          <a:p>
            <a:pPr lvl="0"/>
            <a:r>
              <a:rPr lang="en-GB" dirty="0"/>
              <a:t>92</a:t>
            </a:r>
            <a:r>
              <a:rPr lang="zh-TW" altLang="en-US" dirty="0"/>
              <a:t>％的學員在上完此訓練課程後，願意推薦給其他學員參與，剩下的</a:t>
            </a:r>
            <a:r>
              <a:rPr lang="en-GB" dirty="0"/>
              <a:t>8</a:t>
            </a:r>
            <a:r>
              <a:rPr lang="zh-TW" altLang="en-US" dirty="0"/>
              <a:t>％均為「未填答」（推測其原因可能為沒有完整參加課程，因此無法評比），因此未填寫。</a:t>
            </a:r>
            <a:endParaRPr lang="en-GB" dirty="0"/>
          </a:p>
          <a:p>
            <a:pPr lvl="0"/>
            <a:r>
              <a:rPr lang="zh-TW" altLang="en-US" dirty="0"/>
              <a:t>從質化回饋分析中，也可以綜整出本課程帶給許多學員意想不到的收穫以及深刻地啟發。</a:t>
            </a:r>
            <a:endParaRPr lang="en-GB" dirty="0"/>
          </a:p>
        </p:txBody>
      </p:sp>
    </p:spTree>
    <p:extLst>
      <p:ext uri="{BB962C8B-B14F-4D97-AF65-F5344CB8AC3E}">
        <p14:creationId xmlns:p14="http://schemas.microsoft.com/office/powerpoint/2010/main" val="311833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chemeClr val="accent1"/>
                </a:solidFill>
              </a:rPr>
              <a:t>*</a:t>
            </a:r>
            <a:r>
              <a:rPr lang="zh-TW" altLang="en-US" dirty="0">
                <a:solidFill>
                  <a:schemeClr val="accent1"/>
                </a:solidFill>
              </a:rPr>
              <a:t>最專業團隊</a:t>
            </a:r>
            <a:r>
              <a:rPr lang="en-US" altLang="zh-TW" dirty="0">
                <a:solidFill>
                  <a:schemeClr val="accent1"/>
                </a:solidFill>
              </a:rPr>
              <a:t>*</a:t>
            </a:r>
            <a:br>
              <a:rPr lang="en-US" altLang="zh-TW" dirty="0">
                <a:solidFill>
                  <a:schemeClr val="accent1"/>
                </a:solidFill>
              </a:rPr>
            </a:br>
            <a:r>
              <a:rPr lang="en-US" altLang="zh-TW" dirty="0">
                <a:solidFill>
                  <a:schemeClr val="accent1"/>
                </a:solidFill>
              </a:rPr>
              <a:t>*</a:t>
            </a:r>
            <a:r>
              <a:rPr lang="zh-TW" altLang="en-US" dirty="0">
                <a:solidFill>
                  <a:schemeClr val="accent1"/>
                </a:solidFill>
              </a:rPr>
              <a:t>最優質訓練課程</a:t>
            </a:r>
            <a:r>
              <a:rPr lang="en-US" altLang="zh-TW" dirty="0">
                <a:solidFill>
                  <a:schemeClr val="accent1"/>
                </a:solidFill>
              </a:rPr>
              <a:t>*</a:t>
            </a:r>
            <a:endParaRPr lang="en-GB" dirty="0">
              <a:solidFill>
                <a:schemeClr val="accent1"/>
              </a:solidFill>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572683"/>
            <a:ext cx="2880320" cy="1920213"/>
          </a:xfrm>
        </p:spPr>
      </p:pic>
      <p:pic>
        <p:nvPicPr>
          <p:cNvPr id="6" name="圖片 5"/>
          <p:cNvPicPr/>
          <p:nvPr/>
        </p:nvPicPr>
        <p:blipFill>
          <a:blip r:embed="rId3" cstate="print">
            <a:extLst>
              <a:ext uri="{28A0092B-C50C-407E-A947-70E740481C1C}">
                <a14:useLocalDpi xmlns:a14="http://schemas.microsoft.com/office/drawing/2010/main" val="0"/>
              </a:ext>
            </a:extLst>
          </a:blip>
          <a:stretch>
            <a:fillRect/>
          </a:stretch>
        </p:blipFill>
        <p:spPr>
          <a:xfrm>
            <a:off x="3840687" y="548680"/>
            <a:ext cx="2747537" cy="1944216"/>
          </a:xfrm>
          <a:prstGeom prst="rect">
            <a:avLst/>
          </a:prstGeom>
        </p:spPr>
      </p:pic>
      <p:pic>
        <p:nvPicPr>
          <p:cNvPr id="7" name="圖片 6"/>
          <p:cNvPicPr/>
          <p:nvPr/>
        </p:nvPicPr>
        <p:blipFill>
          <a:blip r:embed="rId4" cstate="print">
            <a:extLst>
              <a:ext uri="{28A0092B-C50C-407E-A947-70E740481C1C}">
                <a14:useLocalDpi xmlns:a14="http://schemas.microsoft.com/office/drawing/2010/main" val="0"/>
              </a:ext>
            </a:extLst>
          </a:blip>
          <a:stretch>
            <a:fillRect/>
          </a:stretch>
        </p:blipFill>
        <p:spPr>
          <a:xfrm>
            <a:off x="827584" y="2636912"/>
            <a:ext cx="2880320" cy="1944216"/>
          </a:xfrm>
          <a:prstGeom prst="rect">
            <a:avLst/>
          </a:prstGeom>
        </p:spPr>
      </p:pic>
      <p:pic>
        <p:nvPicPr>
          <p:cNvPr id="8" name="圖片 7"/>
          <p:cNvPicPr/>
          <p:nvPr/>
        </p:nvPicPr>
        <p:blipFill>
          <a:blip r:embed="rId5" cstate="print">
            <a:extLst>
              <a:ext uri="{28A0092B-C50C-407E-A947-70E740481C1C}">
                <a14:useLocalDpi xmlns:a14="http://schemas.microsoft.com/office/drawing/2010/main" val="0"/>
              </a:ext>
            </a:extLst>
          </a:blip>
          <a:stretch>
            <a:fillRect/>
          </a:stretch>
        </p:blipFill>
        <p:spPr>
          <a:xfrm>
            <a:off x="3832234" y="2642652"/>
            <a:ext cx="2827998" cy="1938475"/>
          </a:xfrm>
          <a:prstGeom prst="rect">
            <a:avLst/>
          </a:prstGeom>
        </p:spPr>
      </p:pic>
    </p:spTree>
    <p:extLst>
      <p:ext uri="{BB962C8B-B14F-4D97-AF65-F5344CB8AC3E}">
        <p14:creationId xmlns:p14="http://schemas.microsoft.com/office/powerpoint/2010/main" val="1053746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聯絡我們</a:t>
            </a:r>
            <a:endParaRPr lang="en-GB" dirty="0"/>
          </a:p>
        </p:txBody>
      </p:sp>
      <p:sp>
        <p:nvSpPr>
          <p:cNvPr id="3" name="內容版面配置區 2"/>
          <p:cNvSpPr>
            <a:spLocks noGrp="1"/>
          </p:cNvSpPr>
          <p:nvPr>
            <p:ph idx="1"/>
          </p:nvPr>
        </p:nvSpPr>
        <p:spPr/>
        <p:txBody>
          <a:bodyPr>
            <a:normAutofit/>
          </a:bodyPr>
          <a:lstStyle/>
          <a:p>
            <a:r>
              <a:rPr lang="zh-TW" altLang="en-US" sz="3500" dirty="0"/>
              <a:t>社團法人翻轉教育與行動學習學會（</a:t>
            </a:r>
            <a:r>
              <a:rPr lang="en-US" altLang="zh-TW" sz="3500" dirty="0"/>
              <a:t>FEALA</a:t>
            </a:r>
            <a:r>
              <a:rPr lang="zh-TW" altLang="en-US" sz="3500" dirty="0"/>
              <a:t>）</a:t>
            </a:r>
            <a:endParaRPr lang="en-US" altLang="zh-TW" sz="3500" dirty="0"/>
          </a:p>
          <a:p>
            <a:r>
              <a:rPr lang="zh-TW" altLang="en-US" sz="3500" dirty="0"/>
              <a:t>電話：</a:t>
            </a:r>
            <a:r>
              <a:rPr lang="en-GB" sz="3500" dirty="0"/>
              <a:t>02-8661-1790           </a:t>
            </a:r>
          </a:p>
          <a:p>
            <a:r>
              <a:rPr lang="en-GB" sz="3500" dirty="0"/>
              <a:t>E-mail: hello@feala.org.tw</a:t>
            </a:r>
            <a:endParaRPr lang="en-US" altLang="zh-TW" sz="3500" dirty="0"/>
          </a:p>
        </p:txBody>
      </p:sp>
    </p:spTree>
    <p:extLst>
      <p:ext uri="{BB962C8B-B14F-4D97-AF65-F5344CB8AC3E}">
        <p14:creationId xmlns:p14="http://schemas.microsoft.com/office/powerpoint/2010/main" val="354673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學習理論</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89526" y="2746482"/>
            <a:ext cx="4700305" cy="233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39552" y="692696"/>
            <a:ext cx="4572000" cy="4247317"/>
          </a:xfrm>
          <a:prstGeom prst="rect">
            <a:avLst/>
          </a:prstGeom>
        </p:spPr>
        <p:txBody>
          <a:bodyPr>
            <a:spAutoFit/>
          </a:bodyPr>
          <a:lstStyle/>
          <a:p>
            <a:r>
              <a:rPr lang="zh-TW" altLang="en-US" dirty="0"/>
              <a:t>本課程設計從「理解」起始，讓學員對於「領導力」、「危機處理」能力有基礎的理解，繼而在課程中可以直接應用所學，並進行問題分析。</a:t>
            </a:r>
            <a:endParaRPr lang="en-GB" dirty="0"/>
          </a:p>
          <a:p>
            <a:r>
              <a:rPr lang="zh-TW" altLang="en-US" dirty="0"/>
              <a:t>建構式學習強調：</a:t>
            </a:r>
            <a:endParaRPr lang="en-GB" dirty="0"/>
          </a:p>
          <a:p>
            <a:pPr marL="285750" lvl="0" indent="-285750">
              <a:buFont typeface="Arial" panose="020B0604020202020204" pitchFamily="34" charset="0"/>
              <a:buChar char="•"/>
            </a:pPr>
            <a:r>
              <a:rPr lang="zh-TW" altLang="en-US" dirty="0"/>
              <a:t>教師非傳統的講課，必須轉變成引領學習的促進者（</a:t>
            </a:r>
            <a:r>
              <a:rPr lang="en-US" dirty="0"/>
              <a:t>facilitator</a:t>
            </a:r>
            <a:r>
              <a:rPr lang="zh-TW" altLang="en-US" dirty="0"/>
              <a:t>）。</a:t>
            </a:r>
            <a:endParaRPr lang="en-GB" dirty="0"/>
          </a:p>
          <a:p>
            <a:pPr marL="285750" lvl="0" indent="-285750">
              <a:buFont typeface="Arial" panose="020B0604020202020204" pitchFamily="34" charset="0"/>
              <a:buChar char="•"/>
            </a:pPr>
            <a:r>
              <a:rPr lang="zh-TW" altLang="en-US" dirty="0"/>
              <a:t>建構式學習的教師必須營造適切的環境讓學習者建構屬於自己的知識。</a:t>
            </a:r>
            <a:endParaRPr lang="en-GB" dirty="0"/>
          </a:p>
          <a:p>
            <a:pPr marL="285750" lvl="0" indent="-285750">
              <a:buFont typeface="Arial" panose="020B0604020202020204" pitchFamily="34" charset="0"/>
              <a:buChar char="•"/>
            </a:pPr>
            <a:r>
              <a:rPr lang="zh-TW" altLang="en-US" dirty="0"/>
              <a:t>建構式學習的教師必須善用團體活動進行教學。</a:t>
            </a:r>
            <a:endParaRPr lang="en-GB" dirty="0"/>
          </a:p>
          <a:p>
            <a:pPr marL="285750" lvl="0" indent="-285750">
              <a:buFont typeface="Arial" panose="020B0604020202020204" pitchFamily="34" charset="0"/>
              <a:buChar char="•"/>
            </a:pPr>
            <a:r>
              <a:rPr lang="zh-TW" altLang="en-US" dirty="0"/>
              <a:t>建構式學習的教師可以善用網路引領學生習得最新的知識。</a:t>
            </a:r>
            <a:endParaRPr lang="en-GB" dirty="0"/>
          </a:p>
          <a:p>
            <a:pPr marL="285750" lvl="0" indent="-285750">
              <a:buFont typeface="Arial" panose="020B0604020202020204" pitchFamily="34" charset="0"/>
              <a:buChar char="•"/>
            </a:pPr>
            <a:r>
              <a:rPr lang="zh-TW" altLang="en-US" dirty="0"/>
              <a:t>建構式學習強調學員過去經驗的重要性，以及學員在學習中社會化的過程。</a:t>
            </a:r>
            <a:endParaRPr lang="en-GB" dirty="0"/>
          </a:p>
        </p:txBody>
      </p:sp>
      <p:sp>
        <p:nvSpPr>
          <p:cNvPr id="5" name="矩形 4"/>
          <p:cNvSpPr/>
          <p:nvPr/>
        </p:nvSpPr>
        <p:spPr>
          <a:xfrm>
            <a:off x="5652120" y="5082320"/>
            <a:ext cx="2775119" cy="369332"/>
          </a:xfrm>
          <a:prstGeom prst="rect">
            <a:avLst/>
          </a:prstGeom>
        </p:spPr>
        <p:txBody>
          <a:bodyPr wrap="none">
            <a:spAutoFit/>
          </a:bodyPr>
          <a:lstStyle/>
          <a:p>
            <a:r>
              <a:rPr lang="zh-TW" altLang="en-US" dirty="0"/>
              <a:t>圖</a:t>
            </a:r>
            <a:r>
              <a:rPr lang="en-US" altLang="zh-TW" dirty="0"/>
              <a:t>1</a:t>
            </a:r>
            <a:r>
              <a:rPr lang="zh-TW" altLang="en-US" dirty="0"/>
              <a:t>：</a:t>
            </a:r>
            <a:r>
              <a:rPr lang="en-GB" dirty="0"/>
              <a:t>Bloom</a:t>
            </a:r>
            <a:r>
              <a:rPr lang="zh-TW" altLang="en-US" dirty="0"/>
              <a:t>認知歷程向度</a:t>
            </a:r>
            <a:endParaRPr lang="en-GB" dirty="0"/>
          </a:p>
        </p:txBody>
      </p:sp>
    </p:spTree>
    <p:extLst>
      <p:ext uri="{BB962C8B-B14F-4D97-AF65-F5344CB8AC3E}">
        <p14:creationId xmlns:p14="http://schemas.microsoft.com/office/powerpoint/2010/main" val="151509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學習歷程分析</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1772816"/>
            <a:ext cx="5005697" cy="272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899592" y="796270"/>
            <a:ext cx="4464496" cy="3170099"/>
          </a:xfrm>
          <a:prstGeom prst="rect">
            <a:avLst/>
          </a:prstGeom>
        </p:spPr>
        <p:txBody>
          <a:bodyPr wrap="square">
            <a:spAutoFit/>
          </a:bodyPr>
          <a:lstStyle/>
          <a:p>
            <a:r>
              <a:rPr lang="zh-TW" altLang="en-US" sz="2500" dirty="0"/>
              <a:t>本課程即是以學習者為中心（</a:t>
            </a:r>
            <a:r>
              <a:rPr lang="en-GB" sz="2500" dirty="0"/>
              <a:t>student-</a:t>
            </a:r>
            <a:r>
              <a:rPr lang="en-US" sz="2500" dirty="0"/>
              <a:t>centered</a:t>
            </a:r>
            <a:r>
              <a:rPr lang="zh-TW" altLang="en-US" sz="2500" dirty="0"/>
              <a:t>）的行動式學習，搭配大師（</a:t>
            </a:r>
            <a:r>
              <a:rPr lang="en-GB" sz="2500" dirty="0"/>
              <a:t>guru</a:t>
            </a:r>
            <a:r>
              <a:rPr lang="zh-TW" altLang="en-US" sz="2500" dirty="0"/>
              <a:t>）授課，讓學員在習得知識並理解後，得以立即應用，當教練在活動後輔以綜合分析與說明的同時，學員可以立即建構知識並學以致用。</a:t>
            </a:r>
            <a:endParaRPr lang="en-GB" sz="2500" dirty="0"/>
          </a:p>
        </p:txBody>
      </p:sp>
      <p:sp>
        <p:nvSpPr>
          <p:cNvPr id="6" name="矩形 5"/>
          <p:cNvSpPr/>
          <p:nvPr/>
        </p:nvSpPr>
        <p:spPr>
          <a:xfrm>
            <a:off x="5724128" y="4797152"/>
            <a:ext cx="3300904" cy="369332"/>
          </a:xfrm>
          <a:prstGeom prst="rect">
            <a:avLst/>
          </a:prstGeom>
        </p:spPr>
        <p:txBody>
          <a:bodyPr wrap="none">
            <a:spAutoFit/>
          </a:bodyPr>
          <a:lstStyle/>
          <a:p>
            <a:r>
              <a:rPr lang="zh-TW" altLang="en-US" dirty="0"/>
              <a:t>圖</a:t>
            </a:r>
            <a:r>
              <a:rPr lang="en-US" altLang="zh-TW" dirty="0"/>
              <a:t>2</a:t>
            </a:r>
            <a:r>
              <a:rPr lang="zh-TW" altLang="en-US" dirty="0"/>
              <a:t>：學習歷程圖（作者自繪）</a:t>
            </a:r>
            <a:endParaRPr lang="en-GB" dirty="0"/>
          </a:p>
        </p:txBody>
      </p:sp>
    </p:spTree>
    <p:extLst>
      <p:ext uri="{BB962C8B-B14F-4D97-AF65-F5344CB8AC3E}">
        <p14:creationId xmlns:p14="http://schemas.microsoft.com/office/powerpoint/2010/main" val="106715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kern="200" cap="small" spc="25" dirty="0">
                <a:solidFill>
                  <a:srgbClr val="C0504D"/>
                </a:solidFill>
                <a:latin typeface="Cambria"/>
                <a:cs typeface="Times New Roman"/>
              </a:rPr>
              <a:t>訓練方式說明</a:t>
            </a:r>
            <a:endParaRPr lang="en-GB" dirty="0"/>
          </a:p>
        </p:txBody>
      </p:sp>
      <p:sp>
        <p:nvSpPr>
          <p:cNvPr id="3" name="內容版面配置區 2"/>
          <p:cNvSpPr>
            <a:spLocks noGrp="1"/>
          </p:cNvSpPr>
          <p:nvPr>
            <p:ph idx="1"/>
          </p:nvPr>
        </p:nvSpPr>
        <p:spPr/>
        <p:txBody>
          <a:bodyPr/>
          <a:lstStyle/>
          <a:p>
            <a:r>
              <a:rPr lang="zh-TW" altLang="en-US" sz="3600" dirty="0">
                <a:solidFill>
                  <a:schemeClr val="accent1">
                    <a:lumMod val="40000"/>
                    <a:lumOff val="60000"/>
                  </a:schemeClr>
                </a:solidFill>
                <a:latin typeface="標楷體" panose="03000509000000000000" pitchFamily="65" charset="-120"/>
                <a:ea typeface="標楷體" panose="03000509000000000000" pitchFamily="65" charset="-120"/>
              </a:rPr>
              <a:t>行動學習</a:t>
            </a:r>
            <a:r>
              <a:rPr lang="zh-TW" altLang="en-US" dirty="0"/>
              <a:t>是一個透過學習者參與，來達到問題解決的目標。同時，學員也可以在解決問題的同時，達到學習的目的。</a:t>
            </a:r>
            <a:endParaRPr lang="en-US" altLang="zh-TW" dirty="0"/>
          </a:p>
          <a:p>
            <a:r>
              <a:rPr lang="zh-TW" altLang="en-US" dirty="0"/>
              <a:t>它是一種解決問題的工具，具有可以同時培養成功的領導者、團隊和組織合作驚人威力。</a:t>
            </a:r>
            <a:endParaRPr lang="en-US" altLang="zh-TW" dirty="0"/>
          </a:p>
          <a:p>
            <a:r>
              <a:rPr lang="zh-TW" altLang="en-US" dirty="0"/>
              <a:t>行動學習的六大要素分別是：問題、小組、提問、行動、學習、教練。</a:t>
            </a:r>
            <a:endParaRPr lang="en-GB" dirty="0"/>
          </a:p>
        </p:txBody>
      </p:sp>
    </p:spTree>
    <p:extLst>
      <p:ext uri="{BB962C8B-B14F-4D97-AF65-F5344CB8AC3E}">
        <p14:creationId xmlns:p14="http://schemas.microsoft.com/office/powerpoint/2010/main" val="281528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講座簡介</a:t>
            </a:r>
            <a:endParaRPr lang="en-GB" dirty="0"/>
          </a:p>
        </p:txBody>
      </p:sp>
      <p:sp>
        <p:nvSpPr>
          <p:cNvPr id="3" name="內容版面配置區 2"/>
          <p:cNvSpPr>
            <a:spLocks noGrp="1"/>
          </p:cNvSpPr>
          <p:nvPr>
            <p:ph idx="1"/>
          </p:nvPr>
        </p:nvSpPr>
        <p:spPr/>
        <p:txBody>
          <a:bodyPr/>
          <a:lstStyle/>
          <a:p>
            <a:r>
              <a:rPr lang="en-US" b="1" dirty="0"/>
              <a:t>Dr. K</a:t>
            </a:r>
            <a:endParaRPr lang="en-GB" b="1" dirty="0"/>
          </a:p>
          <a:p>
            <a:r>
              <a:rPr lang="zh-TW" altLang="en-US" dirty="0"/>
              <a:t>現職：中央五院之一副首長</a:t>
            </a:r>
            <a:endParaRPr lang="en-GB" dirty="0"/>
          </a:p>
          <a:p>
            <a:r>
              <a:rPr lang="zh-TW" altLang="en-US" dirty="0"/>
              <a:t>經歷：考試委員、國立政治大學社會科學院院長、國立政治大學台灣研究中心主任、行政院公民投票審議委員會主任委員</a:t>
            </a:r>
            <a:endParaRPr lang="en-GB" dirty="0"/>
          </a:p>
          <a:p>
            <a:r>
              <a:rPr lang="zh-TW" altLang="en-US" dirty="0"/>
              <a:t>專長：地方政府與自治、地方派系、比較政治制度、公共事務個案教學</a:t>
            </a:r>
            <a:endParaRPr lang="en-GB" dirty="0"/>
          </a:p>
        </p:txBody>
      </p:sp>
    </p:spTree>
    <p:extLst>
      <p:ext uri="{BB962C8B-B14F-4D97-AF65-F5344CB8AC3E}">
        <p14:creationId xmlns:p14="http://schemas.microsoft.com/office/powerpoint/2010/main" val="274557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講座簡介</a:t>
            </a:r>
            <a:endParaRPr lang="en-GB" dirty="0"/>
          </a:p>
        </p:txBody>
      </p:sp>
      <p:sp>
        <p:nvSpPr>
          <p:cNvPr id="3" name="內容版面配置區 2"/>
          <p:cNvSpPr>
            <a:spLocks noGrp="1"/>
          </p:cNvSpPr>
          <p:nvPr>
            <p:ph idx="1"/>
          </p:nvPr>
        </p:nvSpPr>
        <p:spPr/>
        <p:txBody>
          <a:bodyPr/>
          <a:lstStyle/>
          <a:p>
            <a:r>
              <a:rPr lang="zh-TW" altLang="en-US" b="1" dirty="0"/>
              <a:t>吳秀光博士</a:t>
            </a:r>
            <a:endParaRPr lang="en-GB" b="1" dirty="0"/>
          </a:p>
          <a:p>
            <a:r>
              <a:rPr lang="zh-TW" altLang="en-US" dirty="0"/>
              <a:t>現職：臺北大學公共行政暨政策學系教授、開發國際投資有限公司董事長</a:t>
            </a:r>
            <a:endParaRPr lang="en-GB" dirty="0"/>
          </a:p>
          <a:p>
            <a:r>
              <a:rPr lang="zh-TW" altLang="en-US" dirty="0"/>
              <a:t>經歷：臺北市政府副市長、臺北市政府研考會主委、臺北市政府民政局局長</a:t>
            </a:r>
            <a:endParaRPr lang="en-GB" dirty="0"/>
          </a:p>
          <a:p>
            <a:r>
              <a:rPr lang="zh-TW" altLang="en-US" dirty="0"/>
              <a:t>專長：公共選擇論、博弈理論、政治學、實證政治學理 論及其方法政治學</a:t>
            </a:r>
            <a:endParaRPr lang="en-GB" dirty="0">
              <a:effectLst/>
            </a:endParaRPr>
          </a:p>
        </p:txBody>
      </p:sp>
    </p:spTree>
    <p:extLst>
      <p:ext uri="{BB962C8B-B14F-4D97-AF65-F5344CB8AC3E}">
        <p14:creationId xmlns:p14="http://schemas.microsoft.com/office/powerpoint/2010/main" val="414082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kern="200" cap="small" spc="25" dirty="0">
                <a:solidFill>
                  <a:srgbClr val="C0504D"/>
                </a:solidFill>
                <a:latin typeface="Cambria"/>
                <a:cs typeface="Times New Roman"/>
              </a:rPr>
              <a:t>講座簡介</a:t>
            </a:r>
            <a:endParaRPr lang="en-GB" dirty="0"/>
          </a:p>
        </p:txBody>
      </p:sp>
      <p:sp>
        <p:nvSpPr>
          <p:cNvPr id="3" name="內容版面配置區 2"/>
          <p:cNvSpPr>
            <a:spLocks noGrp="1"/>
          </p:cNvSpPr>
          <p:nvPr>
            <p:ph idx="1"/>
          </p:nvPr>
        </p:nvSpPr>
        <p:spPr/>
        <p:txBody>
          <a:bodyPr/>
          <a:lstStyle/>
          <a:p>
            <a:r>
              <a:rPr lang="zh-TW" altLang="en-US" b="1" dirty="0"/>
              <a:t>何鴻榮博士</a:t>
            </a:r>
            <a:endParaRPr lang="en-GB" b="1" dirty="0"/>
          </a:p>
          <a:p>
            <a:r>
              <a:rPr lang="zh-TW" altLang="en-US" dirty="0"/>
              <a:t>現職：全聯福利社常務董事</a:t>
            </a:r>
            <a:endParaRPr lang="en-GB" dirty="0"/>
          </a:p>
          <a:p>
            <a:r>
              <a:rPr lang="zh-TW" altLang="en-US" dirty="0"/>
              <a:t>經歷：行政院諮議、行政院參議、國民黨台北市黨部副主任委員、台北市民政局局長</a:t>
            </a:r>
            <a:endParaRPr lang="en-GB" dirty="0"/>
          </a:p>
          <a:p>
            <a:r>
              <a:rPr lang="zh-TW" altLang="en-US" dirty="0"/>
              <a:t>專長：公共管理與企業管理、公共事務個案教學</a:t>
            </a:r>
            <a:endParaRPr lang="en-GB" dirty="0">
              <a:effectLst/>
            </a:endParaRPr>
          </a:p>
        </p:txBody>
      </p:sp>
    </p:spTree>
    <p:extLst>
      <p:ext uri="{BB962C8B-B14F-4D97-AF65-F5344CB8AC3E}">
        <p14:creationId xmlns:p14="http://schemas.microsoft.com/office/powerpoint/2010/main" val="4140828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Newsprint</Template>
  <TotalTime>244</TotalTime>
  <Words>1743</Words>
  <Application>Microsoft Office PowerPoint</Application>
  <PresentationFormat>如螢幕大小 (4:3)</PresentationFormat>
  <Paragraphs>217</Paragraphs>
  <Slides>39</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39</vt:i4>
      </vt:variant>
    </vt:vector>
  </HeadingPairs>
  <TitlesOfParts>
    <vt:vector size="49" baseType="lpstr">
      <vt:lpstr>微軟正黑體</vt:lpstr>
      <vt:lpstr>新細明體</vt:lpstr>
      <vt:lpstr>標楷體</vt:lpstr>
      <vt:lpstr>Arial</vt:lpstr>
      <vt:lpstr>Calibri</vt:lpstr>
      <vt:lpstr>Cambria</vt:lpstr>
      <vt:lpstr>Impact</vt:lpstr>
      <vt:lpstr>Times New Roman</vt:lpstr>
      <vt:lpstr>Wingdings</vt:lpstr>
      <vt:lpstr>NewsPrint</vt:lpstr>
      <vt:lpstr>3520地區忠誠扶輪社               扶青菁英領袖營</vt:lpstr>
      <vt:lpstr>課程目標</vt:lpstr>
      <vt:lpstr>課程特色</vt:lpstr>
      <vt:lpstr>學習理論</vt:lpstr>
      <vt:lpstr>學習歷程分析</vt:lpstr>
      <vt:lpstr>訓練方式說明</vt:lpstr>
      <vt:lpstr>講座簡介</vt:lpstr>
      <vt:lpstr>講座簡介</vt:lpstr>
      <vt:lpstr>講座簡介</vt:lpstr>
      <vt:lpstr>教練簡介</vt:lpstr>
      <vt:lpstr>教練簡介</vt:lpstr>
      <vt:lpstr>課程規劃</vt:lpstr>
      <vt:lpstr>第一天</vt:lpstr>
      <vt:lpstr>訓練活動說明</vt:lpstr>
      <vt:lpstr>訓練活動說明</vt:lpstr>
      <vt:lpstr>「生命花園」花絮</vt:lpstr>
      <vt:lpstr>吳秀光大師</vt:lpstr>
      <vt:lpstr>訓練活動說明</vt:lpstr>
      <vt:lpstr>訓練活動說明</vt:lpstr>
      <vt:lpstr>第二天</vt:lpstr>
      <vt:lpstr>認識危機處理</vt:lpstr>
      <vt:lpstr>訓練活動說明</vt:lpstr>
      <vt:lpstr>訓練活動說明</vt:lpstr>
      <vt:lpstr>何鴻榮大師</vt:lpstr>
      <vt:lpstr>訓練活動說明</vt:lpstr>
      <vt:lpstr>「橫跨怒海」花絮</vt:lpstr>
      <vt:lpstr>「橫跨怒海」花絮</vt:lpstr>
      <vt:lpstr>PowerPoint 簡報</vt:lpstr>
      <vt:lpstr>學習評量與反饋</vt:lpstr>
      <vt:lpstr>訓練成果展示</vt:lpstr>
      <vt:lpstr>學員反饋</vt:lpstr>
      <vt:lpstr>學員反饋</vt:lpstr>
      <vt:lpstr>上完此次的訓練課程，您會推薦給其他同學、朋友前來參加嗎？</vt:lpstr>
      <vt:lpstr>學員在參與本次課程2天所使用到的「核心職能」（competence）次數長條圖</vt:lpstr>
      <vt:lpstr>質化意見回饋</vt:lpstr>
      <vt:lpstr>訓練成果綜整</vt:lpstr>
      <vt:lpstr>訓練成果綜整</vt:lpstr>
      <vt:lpstr>*最專業團隊* *最優質訓練課程*</vt:lpstr>
      <vt:lpstr>聯絡我們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Sabrina</dc:creator>
  <cp:lastModifiedBy>FEALA Young</cp:lastModifiedBy>
  <cp:revision>29</cp:revision>
  <cp:lastPrinted>2015-07-29T03:41:57Z</cp:lastPrinted>
  <dcterms:created xsi:type="dcterms:W3CDTF">2015-07-28T03:45:46Z</dcterms:created>
  <dcterms:modified xsi:type="dcterms:W3CDTF">2017-03-30T06:58:18Z</dcterms:modified>
</cp:coreProperties>
</file>